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60" r:id="rId2"/>
    <p:sldId id="350" r:id="rId3"/>
    <p:sldId id="290" r:id="rId4"/>
    <p:sldId id="339" r:id="rId5"/>
    <p:sldId id="323" r:id="rId6"/>
    <p:sldId id="368" r:id="rId7"/>
    <p:sldId id="374" r:id="rId8"/>
    <p:sldId id="369" r:id="rId9"/>
    <p:sldId id="370" r:id="rId10"/>
    <p:sldId id="371" r:id="rId11"/>
    <p:sldId id="353" r:id="rId12"/>
    <p:sldId id="326" r:id="rId13"/>
    <p:sldId id="282" r:id="rId14"/>
    <p:sldId id="375" r:id="rId15"/>
    <p:sldId id="354" r:id="rId16"/>
    <p:sldId id="385" r:id="rId17"/>
    <p:sldId id="393" r:id="rId18"/>
    <p:sldId id="381" r:id="rId19"/>
    <p:sldId id="384" r:id="rId20"/>
    <p:sldId id="392" r:id="rId21"/>
    <p:sldId id="355" r:id="rId22"/>
    <p:sldId id="387" r:id="rId23"/>
    <p:sldId id="388" r:id="rId24"/>
    <p:sldId id="352" r:id="rId25"/>
    <p:sldId id="389" r:id="rId26"/>
    <p:sldId id="351" r:id="rId27"/>
    <p:sldId id="356" r:id="rId28"/>
    <p:sldId id="358" r:id="rId29"/>
    <p:sldId id="328" r:id="rId30"/>
    <p:sldId id="329" r:id="rId31"/>
    <p:sldId id="380" r:id="rId32"/>
    <p:sldId id="378" r:id="rId33"/>
    <p:sldId id="379" r:id="rId34"/>
    <p:sldId id="382" r:id="rId35"/>
    <p:sldId id="376" r:id="rId36"/>
    <p:sldId id="383" r:id="rId37"/>
    <p:sldId id="362" r:id="rId38"/>
    <p:sldId id="359" r:id="rId39"/>
    <p:sldId id="303" r:id="rId40"/>
    <p:sldId id="373" r:id="rId41"/>
    <p:sldId id="283" r:id="rId42"/>
    <p:sldId id="331" r:id="rId43"/>
    <p:sldId id="305" r:id="rId44"/>
    <p:sldId id="372" r:id="rId45"/>
    <p:sldId id="308" r:id="rId46"/>
    <p:sldId id="365" r:id="rId47"/>
    <p:sldId id="391" r:id="rId48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3399FF"/>
    <a:srgbClr val="47CFFF"/>
    <a:srgbClr val="149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BC26D-C0A5-CC3D-8F82-3CF118713D57}" v="6" dt="2024-05-15T11:02:26.318"/>
    <p1510:client id="{4A5779B9-62F0-4A5D-B9EB-9CD7F7A947B3}" v="21" dt="2024-05-14T18:59:51.448"/>
    <p1510:client id="{F4FE5CE1-0EEB-F68C-139A-0CDC0BB6E012}" v="19" dt="2024-05-14T17:31:00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 autoAdjust="0"/>
    <p:restoredTop sz="82586" autoAdjust="0"/>
  </p:normalViewPr>
  <p:slideViewPr>
    <p:cSldViewPr>
      <p:cViewPr varScale="1">
        <p:scale>
          <a:sx n="114" d="100"/>
          <a:sy n="114" d="100"/>
        </p:scale>
        <p:origin x="15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50A42BB4-8D94-B723-4099-7D12991DC5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ADF8D667-B8A9-6047-A8DC-17C649403F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DDEB2B-27AB-4EF1-AB04-84AB0D8CA115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E958F8BE-A6AC-6A11-7758-9317989EBF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F436B3D8-07BD-325C-986B-4B178A104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4DF379C4-CC7C-9DB7-14DA-CBCD99F3CA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F5BD4E6C-FEB0-193C-046A-DE17425FC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285326-150B-4821-B065-02AECE956A7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34608979-EA83-0A81-A0A8-F7E703C59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967F-07EA-4F61-B820-8ECA8CCACA22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87C95D97-1FAF-08B7-A7F8-E51816336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0551A705-3765-E599-EB43-058AC87D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B3C9-3FAC-4507-9965-08B4013C619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1460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DFA57C79-AEF5-760E-C1E8-2F82E0FB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479A6-619A-47CE-BC7E-ACF29BEE2755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A047C220-3034-110C-5359-F03940D2C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E8349F00-3B9A-2244-82AD-42FFB34C5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F9E05-D107-4726-8CE4-D791FA28207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01070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183534C6-342F-35B7-7E61-BA6DBB0A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7A07A-CAE2-47A5-B3BF-6779AD3091E3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12E7777A-DD56-C507-541E-463619B2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C455E35A-C544-395B-9D67-C002D378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61DD-E176-41D4-8F85-7F6CD7236B8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42124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E4A91BC1-B257-1BDD-30CA-2CB619A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A74C-FE0D-4985-A873-D9F40918C44F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E983915E-A694-D2DE-FB72-C58B26115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1CB7070B-9D47-324D-15DE-47DC21B8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39C0-ACC7-4A16-AB4A-9A5C8F129C7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92961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977018FF-2249-39AE-F357-DB3856A1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B4108-FFC9-4840-B232-7F7CD357481C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64BBE93A-84BE-C765-35D8-53AD6D98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EF8FFB23-F864-667B-A183-20085DB6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AB414-A141-4542-9C71-D45AFC7CCAA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3977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E63E5173-EF6C-FD52-F14C-4E7C98C5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57BF-E163-49F1-A951-BD99B65DD330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0A6F7CD6-1718-5CE6-CDE3-A5420A03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D3D71934-68D2-25CC-67A8-E6EEA866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37A2-E7D7-4470-B48E-5140D2AFBF6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1353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1B71E28E-0010-A9AD-065D-617110DD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EB22-5B60-4D90-B514-8285EF427DB1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5910B431-E915-F1F5-7F1C-F338DD4A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D1380783-800F-C39E-F3D4-F2D2DA4C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256C-DAF2-4781-BC5A-EBFDE2F2D3CB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2516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8B4E207F-97A5-1F5D-CB39-EAA04F27F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10F57-72D7-4385-BE8A-3A44EEEA9D0E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8D5B9BCB-73FB-552B-3ED2-CEA17D18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82AD6B66-725F-0FD6-0336-62040BA1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8B141-98EC-4A59-B38B-C19F07FD9A8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75951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>
            <a:extLst>
              <a:ext uri="{FF2B5EF4-FFF2-40B4-BE49-F238E27FC236}">
                <a16:creationId xmlns:a16="http://schemas.microsoft.com/office/drawing/2014/main" id="{4D0C4AB8-E6E0-BE9E-38DF-EC7567FC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B3984-E20D-456C-B320-9FF3FC68759D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3" name="4 - Θέση υποσέλιδου">
            <a:extLst>
              <a:ext uri="{FF2B5EF4-FFF2-40B4-BE49-F238E27FC236}">
                <a16:creationId xmlns:a16="http://schemas.microsoft.com/office/drawing/2014/main" id="{CC3D2CE9-5261-092C-B710-7211CF02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5 - Θέση αριθμού διαφάνειας">
            <a:extLst>
              <a:ext uri="{FF2B5EF4-FFF2-40B4-BE49-F238E27FC236}">
                <a16:creationId xmlns:a16="http://schemas.microsoft.com/office/drawing/2014/main" id="{11143F57-775E-A9A7-AA18-1F7F9D24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69616-0FC8-48DD-839A-A88E1431B836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1063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97126A3E-130E-C619-94E1-6107F632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D13E5-98FC-48C0-8841-EE70E41DE463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A4AFFE96-8F02-AAEA-C913-1F16C795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AD7B5E5F-E6A6-38E4-EB7F-3C552A0E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6785B-F0A2-4F1A-A457-CB6D06311C80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06923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D3E7D317-A6BD-C1A6-0897-045897BA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3DA7-2659-4694-B090-6B85BDBE73C3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4406E4E7-C796-2681-50F2-24CB3244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2046C66D-D262-924A-87A4-E50C56F2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DA6A0-BB4C-4978-A6D7-86BDB9797E0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6335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>
            <a:extLst>
              <a:ext uri="{FF2B5EF4-FFF2-40B4-BE49-F238E27FC236}">
                <a16:creationId xmlns:a16="http://schemas.microsoft.com/office/drawing/2014/main" id="{B550A995-BB3A-A3E2-3E00-5830FBD060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του τίτλου</a:t>
            </a:r>
          </a:p>
        </p:txBody>
      </p:sp>
      <p:sp>
        <p:nvSpPr>
          <p:cNvPr id="1027" name="2 - Θέση κειμένου">
            <a:extLst>
              <a:ext uri="{FF2B5EF4-FFF2-40B4-BE49-F238E27FC236}">
                <a16:creationId xmlns:a16="http://schemas.microsoft.com/office/drawing/2014/main" id="{44A92700-5A9F-805A-6104-E0179AE2E6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6B09D82E-1DEE-A77C-092B-E5D017CB0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E2E47B-4AF1-4440-9A66-EC8A81772214}" type="datetimeFigureOut">
              <a:rPr lang="el-GR"/>
              <a:pPr>
                <a:defRPr/>
              </a:pPr>
              <a:t>15/5/2024</a:t>
            </a:fld>
            <a:endParaRPr 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58D417CE-DFA0-80E1-DD9D-5C8FD97F1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1D5C8F66-13F9-9AF8-F03A-B9B7F2835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C797CC-964E-41E7-A26D-CB7413156DF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2" descr="A boat on the water&#10;&#10;Description automatically generated">
            <a:extLst>
              <a:ext uri="{FF2B5EF4-FFF2-40B4-BE49-F238E27FC236}">
                <a16:creationId xmlns:a16="http://schemas.microsoft.com/office/drawing/2014/main" id="{00177374-D26B-2E95-7C40-ADCD2D582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r="5624" b="1304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D8884F-7FFA-BEEA-22E7-864CC555BE0F}"/>
              </a:ext>
            </a:extLst>
          </p:cNvPr>
          <p:cNvSpPr/>
          <p:nvPr/>
        </p:nvSpPr>
        <p:spPr>
          <a:xfrm>
            <a:off x="2971800" y="381000"/>
            <a:ext cx="3048000" cy="2667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7CFFF"/>
              </a:solidFill>
              <a:highlight>
                <a:srgbClr val="47CFFF"/>
              </a:highlight>
            </a:endParaRPr>
          </a:p>
        </p:txBody>
      </p:sp>
      <p:sp>
        <p:nvSpPr>
          <p:cNvPr id="3076" name="TextBox 4">
            <a:extLst>
              <a:ext uri="{FF2B5EF4-FFF2-40B4-BE49-F238E27FC236}">
                <a16:creationId xmlns:a16="http://schemas.microsoft.com/office/drawing/2014/main" id="{73A04B95-E205-71FC-CAF1-B48F4E97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1600200"/>
            <a:ext cx="26670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ΠΑΡΟΥΣΙΑΣΗ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ΠΛΗΡΟΦΟΡΙΑΚΟ ΣΥΣΤΗΜΑ ΛΙΜΕΝΙΚΟΥ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7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C287AD0-D40E-1E5D-E150-F36D420F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33400"/>
            <a:ext cx="19272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A computer screen with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C880AD99-CD04-942E-07EF-6D4128CE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4150" b="19151"/>
          <a:stretch>
            <a:fillRect/>
          </a:stretch>
        </p:blipFill>
        <p:spPr bwMode="auto">
          <a:xfrm>
            <a:off x="188913" y="1231900"/>
            <a:ext cx="87264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57D346-A556-17A9-AFE0-070E9FFAE9E3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1DB57-9AB1-5FA3-6F70-80AD86E1FD32}"/>
              </a:ext>
            </a:extLst>
          </p:cNvPr>
          <p:cNvSpPr txBox="1"/>
          <p:nvPr/>
        </p:nvSpPr>
        <p:spPr>
          <a:xfrm>
            <a:off x="304800" y="546100"/>
            <a:ext cx="7772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kern="0" dirty="0">
                <a:solidFill>
                  <a:schemeClr val="bg1"/>
                </a:solidFill>
              </a:rPr>
              <a:t>Παρουσίαση πίνακα κάλυψης παραλιών (μέσω </a:t>
            </a:r>
            <a:r>
              <a:rPr lang="en-US" b="1" kern="0" dirty="0">
                <a:solidFill>
                  <a:schemeClr val="bg1"/>
                </a:solidFill>
              </a:rPr>
              <a:t>web </a:t>
            </a:r>
            <a:r>
              <a:rPr lang="el-GR" b="1" kern="0" dirty="0">
                <a:solidFill>
                  <a:schemeClr val="bg1"/>
                </a:solidFill>
              </a:rPr>
              <a:t>εφαρμογής</a:t>
            </a:r>
            <a:r>
              <a:rPr lang="en-US" b="1" kern="0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2 - Εικόνα" descr="10.jpg">
            <a:extLst>
              <a:ext uri="{FF2B5EF4-FFF2-40B4-BE49-F238E27FC236}">
                <a16:creationId xmlns:a16="http://schemas.microsoft.com/office/drawing/2014/main" id="{A02A779E-6C19-CC60-3174-D0050E35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3"/>
          <a:stretch>
            <a:fillRect/>
          </a:stretch>
        </p:blipFill>
        <p:spPr bwMode="auto">
          <a:xfrm>
            <a:off x="-152400" y="1143000"/>
            <a:ext cx="944880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9E37B-22B1-4191-1C07-1BB4B1318588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6" name="TextBox 2">
            <a:extLst>
              <a:ext uri="{FF2B5EF4-FFF2-40B4-BE49-F238E27FC236}">
                <a16:creationId xmlns:a16="http://schemas.microsoft.com/office/drawing/2014/main" id="{D08A0226-753F-9E2E-1DEC-FDE457AE4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ΕΠΙΧΕΙΡΗΣΕΙΣ ΕΚΜΙΣΘΩΣΗΣ ΘΑΛΑΣΣΙΩΝ ΜΕΣΩΝ ΑΝΑΨΥΧΗΣ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806FC81F-3630-C33A-8790-93214178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0" y="188913"/>
            <a:ext cx="6913563" cy="649287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2800" b="1" dirty="0">
                <a:solidFill>
                  <a:schemeClr val="tx2"/>
                </a:solidFill>
              </a:rPr>
            </a:br>
            <a:endParaRPr lang="el-GR" sz="2800" b="1" dirty="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92A60-1B0C-D483-3199-2F158E267936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70E7E9-4939-7F85-3C44-DE54BCD7FC13}"/>
              </a:ext>
            </a:extLst>
          </p:cNvPr>
          <p:cNvSpPr txBox="1"/>
          <p:nvPr/>
        </p:nvSpPr>
        <p:spPr>
          <a:xfrm>
            <a:off x="304800" y="546100"/>
            <a:ext cx="5791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b="1" kern="0" dirty="0">
                <a:solidFill>
                  <a:schemeClr val="bg1"/>
                </a:solidFill>
              </a:rPr>
              <a:t>Παρουσίαση άδειας ΘΜΑ (μέσω </a:t>
            </a:r>
            <a:r>
              <a:rPr lang="en-US" b="1" kern="0" dirty="0">
                <a:solidFill>
                  <a:schemeClr val="bg1"/>
                </a:solidFill>
              </a:rPr>
              <a:t>web </a:t>
            </a:r>
            <a:r>
              <a:rPr lang="el-GR" b="1" kern="0" dirty="0">
                <a:solidFill>
                  <a:schemeClr val="bg1"/>
                </a:solidFill>
              </a:rPr>
              <a:t>εφαρμογής</a:t>
            </a:r>
            <a:r>
              <a:rPr lang="en-US" b="1" kern="0" dirty="0">
                <a:solidFill>
                  <a:schemeClr val="bg1"/>
                </a:solidFill>
              </a:rPr>
              <a:t>)</a:t>
            </a:r>
            <a:endParaRPr lang="el-GR" b="1" kern="0" dirty="0">
              <a:solidFill>
                <a:schemeClr val="bg1"/>
              </a:solidFill>
            </a:endParaRPr>
          </a:p>
        </p:txBody>
      </p:sp>
      <p:pic>
        <p:nvPicPr>
          <p:cNvPr id="28677" name="Picture 2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E66517FA-E281-BF7A-B8B9-E48292B1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0" r="311" b="13139"/>
          <a:stretch>
            <a:fillRect/>
          </a:stretch>
        </p:blipFill>
        <p:spPr bwMode="auto">
          <a:xfrm>
            <a:off x="188913" y="1220788"/>
            <a:ext cx="87264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AD1222-F857-F32C-0F8D-148D5F8E0C20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45BCA-939A-F5FF-29A9-8BED2C0D8BDF}"/>
              </a:ext>
            </a:extLst>
          </p:cNvPr>
          <p:cNvSpPr txBox="1"/>
          <p:nvPr/>
        </p:nvSpPr>
        <p:spPr>
          <a:xfrm>
            <a:off x="304800" y="546100"/>
            <a:ext cx="5791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b="1" kern="0" dirty="0">
                <a:solidFill>
                  <a:schemeClr val="bg1"/>
                </a:solidFill>
              </a:rPr>
              <a:t>Παρουσίαση πίνακα ΘΜΑ (μέσω </a:t>
            </a:r>
            <a:r>
              <a:rPr lang="en-US" b="1" kern="0" dirty="0">
                <a:solidFill>
                  <a:schemeClr val="bg1"/>
                </a:solidFill>
              </a:rPr>
              <a:t>web </a:t>
            </a:r>
            <a:r>
              <a:rPr lang="el-GR" b="1" kern="0" dirty="0">
                <a:solidFill>
                  <a:schemeClr val="bg1"/>
                </a:solidFill>
              </a:rPr>
              <a:t>εφαρμογής</a:t>
            </a:r>
            <a:r>
              <a:rPr lang="en-US" b="1" kern="0" dirty="0">
                <a:solidFill>
                  <a:schemeClr val="bg1"/>
                </a:solidFill>
              </a:rPr>
              <a:t>)</a:t>
            </a:r>
            <a:endParaRPr lang="el-GR" b="1" kern="0" dirty="0">
              <a:solidFill>
                <a:schemeClr val="bg1"/>
              </a:solidFill>
            </a:endParaRPr>
          </a:p>
        </p:txBody>
      </p:sp>
      <p:pic>
        <p:nvPicPr>
          <p:cNvPr id="29700" name="Picture 2" descr="A computer screen with a white screen&#10;&#10;Description automatically generated with medium confidence">
            <a:extLst>
              <a:ext uri="{FF2B5EF4-FFF2-40B4-BE49-F238E27FC236}">
                <a16:creationId xmlns:a16="http://schemas.microsoft.com/office/drawing/2014/main" id="{8B52E427-27B0-B1F6-F411-F5AECECE7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2905" b="16039"/>
          <a:stretch>
            <a:fillRect/>
          </a:stretch>
        </p:blipFill>
        <p:spPr bwMode="auto">
          <a:xfrm>
            <a:off x="188913" y="1238250"/>
            <a:ext cx="872648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5DC2B-DA08-916C-2FB8-16DE8C83EC9F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FA1DC-6E46-7F95-3921-4235C8929B3E}"/>
              </a:ext>
            </a:extLst>
          </p:cNvPr>
          <p:cNvSpPr txBox="1"/>
          <p:nvPr/>
        </p:nvSpPr>
        <p:spPr>
          <a:xfrm>
            <a:off x="304800" y="546100"/>
            <a:ext cx="5791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b="1" kern="0" dirty="0">
                <a:solidFill>
                  <a:schemeClr val="bg1"/>
                </a:solidFill>
              </a:rPr>
              <a:t>Παρουσίαση πίνακα ΘΜΑ (μέσω </a:t>
            </a:r>
            <a:r>
              <a:rPr lang="en-US" b="1" kern="0" dirty="0">
                <a:solidFill>
                  <a:schemeClr val="bg1"/>
                </a:solidFill>
              </a:rPr>
              <a:t>web </a:t>
            </a:r>
            <a:r>
              <a:rPr lang="el-GR" b="1" kern="0" dirty="0">
                <a:solidFill>
                  <a:schemeClr val="bg1"/>
                </a:solidFill>
              </a:rPr>
              <a:t>εφαρμογής</a:t>
            </a:r>
            <a:r>
              <a:rPr lang="en-US" b="1" kern="0" dirty="0">
                <a:solidFill>
                  <a:schemeClr val="bg1"/>
                </a:solidFill>
              </a:rPr>
              <a:t>)</a:t>
            </a:r>
            <a:endParaRPr lang="el-GR" b="1" kern="0" dirty="0">
              <a:solidFill>
                <a:schemeClr val="bg1"/>
              </a:solidFill>
            </a:endParaRPr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30265107-B364-2DA4-2309-C64215CE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3444" r="-11" b="13913"/>
          <a:stretch>
            <a:fillRect/>
          </a:stretch>
        </p:blipFill>
        <p:spPr bwMode="auto">
          <a:xfrm>
            <a:off x="188913" y="1231900"/>
            <a:ext cx="87264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2 - Εικόνα" descr="11.jpg">
            <a:extLst>
              <a:ext uri="{FF2B5EF4-FFF2-40B4-BE49-F238E27FC236}">
                <a16:creationId xmlns:a16="http://schemas.microsoft.com/office/drawing/2014/main" id="{820FB8AE-BD4C-0691-5607-7CBEA4FEC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0"/>
            <a:ext cx="935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FE01D-E01F-A23F-C4CC-E4F9AFFFA876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0" name="TextBox 2">
            <a:extLst>
              <a:ext uri="{FF2B5EF4-FFF2-40B4-BE49-F238E27FC236}">
                <a16:creationId xmlns:a16="http://schemas.microsoft.com/office/drawing/2014/main" id="{99D4643D-5EA9-963E-AF03-CE690ED91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ΠΑΡΟΧΟΙ ΚΑΤΑΔΥΤΙΚΩΝ ΥΠΗΡΕΣΙΩΝ ΑΝΑΨΥΧΗΣ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0FE1A3-86AC-C839-ADDA-90EB977F1B47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BEA9A-6DEC-1E4E-2731-BAD0644346A5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καταδυτικών υπηρεσιών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F0CBE4B5-F4D1-F45B-5E9D-2AB94CB6FF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3" t="3516" r="1" b="17170"/>
          <a:stretch/>
        </p:blipFill>
        <p:spPr>
          <a:xfrm>
            <a:off x="188912" y="1231901"/>
            <a:ext cx="8726488" cy="547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0FE1A3-86AC-C839-ADDA-90EB977F1B47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BEA9A-6DEC-1E4E-2731-BAD0644346A5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καταδυτικών υπηρεσιών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computer screen with a message on it&#10;&#10;Description automatically generated">
            <a:extLst>
              <a:ext uri="{FF2B5EF4-FFF2-40B4-BE49-F238E27FC236}">
                <a16:creationId xmlns:a16="http://schemas.microsoft.com/office/drawing/2014/main" id="{A1F4BE13-EF45-7429-B243-B946B7984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t="2728" b="17855"/>
          <a:stretch/>
        </p:blipFill>
        <p:spPr>
          <a:xfrm>
            <a:off x="188912" y="1219200"/>
            <a:ext cx="8726488" cy="54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2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Several speed boats on the water&#10;&#10;Description automatically generated">
            <a:extLst>
              <a:ext uri="{FF2B5EF4-FFF2-40B4-BE49-F238E27FC236}">
                <a16:creationId xmlns:a16="http://schemas.microsoft.com/office/drawing/2014/main" id="{0DED7B83-91E0-DD18-CC3C-CB0534B9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3110" r="423"/>
          <a:stretch>
            <a:fillRect/>
          </a:stretch>
        </p:blipFill>
        <p:spPr bwMode="auto">
          <a:xfrm>
            <a:off x="188913" y="1370013"/>
            <a:ext cx="8726487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FA3C13-1E41-4A01-FA91-2353C54D8BB5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8" name="TextBox 2">
            <a:extLst>
              <a:ext uri="{FF2B5EF4-FFF2-40B4-BE49-F238E27FC236}">
                <a16:creationId xmlns:a16="http://schemas.microsoft.com/office/drawing/2014/main" id="{4B3B44B0-123E-2ED4-2E8B-5CB1A3122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ΕΚΜΙΣΘΩΣΕΙΣ ΜΙΚΡΩΝ ΛΕΜΒΩΝ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DF021-514B-C2D8-4B4E-5A06C342BAA8}"/>
              </a:ext>
            </a:extLst>
          </p:cNvPr>
          <p:cNvSpPr/>
          <p:nvPr/>
        </p:nvSpPr>
        <p:spPr>
          <a:xfrm>
            <a:off x="6553200" y="1524000"/>
            <a:ext cx="2209800" cy="13716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0" name="TextBox 12">
            <a:extLst>
              <a:ext uri="{FF2B5EF4-FFF2-40B4-BE49-F238E27FC236}">
                <a16:creationId xmlns:a16="http://schemas.microsoft.com/office/drawing/2014/main" id="{9AC41B61-20F7-83DB-5C17-EC0E40D2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6002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rgbClr val="0070C0"/>
                </a:solidFill>
                <a:latin typeface="Arial" panose="020B0604020202020204" pitchFamily="34" charset="0"/>
              </a:rPr>
              <a:t>ΠΛΗΡΟΦΟΡΙΕΣ</a:t>
            </a:r>
            <a:endParaRPr lang="en-US" altLang="en-US" sz="18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Box 13">
            <a:extLst>
              <a:ext uri="{FF2B5EF4-FFF2-40B4-BE49-F238E27FC236}">
                <a16:creationId xmlns:a16="http://schemas.microsoft.com/office/drawing/2014/main" id="{5EB2A756-98CD-7E3B-F0F7-26701ED21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954213"/>
            <a:ext cx="1905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Λιμενική Αρχή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Αριθμός νηολογίου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Τύπος σκάφους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Πλοιοκτήτης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Κατάσταση: ΘΜΑ-Καταδύσεις- 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  ΓΚΛ38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E20760-A5F1-A198-15A7-8426EFA81AC5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3F32D-2951-3D07-D84B-8A0FD0D210B8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μικρών λέμβων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F38B6845-7B2B-B12D-0E11-D8752EBC5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3968" r="335" b="15709"/>
          <a:stretch/>
        </p:blipFill>
        <p:spPr bwMode="auto">
          <a:xfrm>
            <a:off x="188912" y="1231900"/>
            <a:ext cx="872648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A boat in the water&#10;&#10;Description automatically generated">
            <a:extLst>
              <a:ext uri="{FF2B5EF4-FFF2-40B4-BE49-F238E27FC236}">
                <a16:creationId xmlns:a16="http://schemas.microsoft.com/office/drawing/2014/main" id="{37C6FD03-1C95-9EA4-5643-BB3117B4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9" r="9961"/>
          <a:stretch>
            <a:fillRect/>
          </a:stretch>
        </p:blipFill>
        <p:spPr bwMode="auto">
          <a:xfrm>
            <a:off x="1971675" y="1219200"/>
            <a:ext cx="1638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544307-6D23-7EFA-D995-59695C227DAB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0" name="TextBox 2">
            <a:extLst>
              <a:ext uri="{FF2B5EF4-FFF2-40B4-BE49-F238E27FC236}">
                <a16:creationId xmlns:a16="http://schemas.microsoft.com/office/drawing/2014/main" id="{81A5139F-B5EC-A4A2-54A4-E110D94A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ι περιλαμβάνει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TextBox 23">
            <a:extLst>
              <a:ext uri="{FF2B5EF4-FFF2-40B4-BE49-F238E27FC236}">
                <a16:creationId xmlns:a16="http://schemas.microsoft.com/office/drawing/2014/main" id="{F5D1461F-0D15-2D96-6579-77ADEECFE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6289675"/>
            <a:ext cx="16621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Λιμενικές Αρχές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2" name="TextBox 24">
            <a:extLst>
              <a:ext uri="{FF2B5EF4-FFF2-40B4-BE49-F238E27FC236}">
                <a16:creationId xmlns:a16="http://schemas.microsoft.com/office/drawing/2014/main" id="{476C7BE1-0329-9ABC-D361-C068C5CEF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5975" y="3352800"/>
            <a:ext cx="17256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Τουριστικοί Λιμένες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3" name="TextBox 25">
            <a:extLst>
              <a:ext uri="{FF2B5EF4-FFF2-40B4-BE49-F238E27FC236}">
                <a16:creationId xmlns:a16="http://schemas.microsoft.com/office/drawing/2014/main" id="{CD3466DF-9269-9BE3-FE14-245780E0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3352800"/>
            <a:ext cx="17256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Ναυάγια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4" name="TextBox 6165">
            <a:extLst>
              <a:ext uri="{FF2B5EF4-FFF2-40B4-BE49-F238E27FC236}">
                <a16:creationId xmlns:a16="http://schemas.microsoft.com/office/drawing/2014/main" id="{FA568D48-C9CD-692C-3237-CD3EAF03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6289675"/>
            <a:ext cx="16621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Καταδύσεις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5" name="TextBox 6166">
            <a:extLst>
              <a:ext uri="{FF2B5EF4-FFF2-40B4-BE49-F238E27FC236}">
                <a16:creationId xmlns:a16="http://schemas.microsoft.com/office/drawing/2014/main" id="{0980BA92-5519-A0E2-1273-19286F043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" y="6289675"/>
            <a:ext cx="16621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Παρατηρητήριο Ατυχημάτων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6" name="TextBox 6167">
            <a:extLst>
              <a:ext uri="{FF2B5EF4-FFF2-40B4-BE49-F238E27FC236}">
                <a16:creationId xmlns:a16="http://schemas.microsoft.com/office/drawing/2014/main" id="{3D1EF7B6-6063-34DB-2AB1-FEE76BDB7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5" y="3444875"/>
            <a:ext cx="17256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Ημερόπλοια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7" name="TextBox 6168">
            <a:extLst>
              <a:ext uri="{FF2B5EF4-FFF2-40B4-BE49-F238E27FC236}">
                <a16:creationId xmlns:a16="http://schemas.microsoft.com/office/drawing/2014/main" id="{B202915D-430B-2C14-CC9E-B6FBDA9A6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6289675"/>
            <a:ext cx="172561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Εκτυπώσεις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sp>
        <p:nvSpPr>
          <p:cNvPr id="4108" name="TextBox 6169">
            <a:extLst>
              <a:ext uri="{FF2B5EF4-FFF2-40B4-BE49-F238E27FC236}">
                <a16:creationId xmlns:a16="http://schemas.microsoft.com/office/drawing/2014/main" id="{1D781F52-EBC7-1715-1271-EC4CA30E0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675" y="6289675"/>
            <a:ext cx="1890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 dirty="0">
                <a:latin typeface="Arial" panose="020B0604020202020204" pitchFamily="34" charset="0"/>
              </a:rPr>
              <a:t>Διαχείριση χρηστών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pic>
        <p:nvPicPr>
          <p:cNvPr id="4109" name="Picture 6171" descr="A person typing on a computer&#10;&#10;Description automatically generated">
            <a:extLst>
              <a:ext uri="{FF2B5EF4-FFF2-40B4-BE49-F238E27FC236}">
                <a16:creationId xmlns:a16="http://schemas.microsoft.com/office/drawing/2014/main" id="{4458898C-49E0-17F9-D488-78C40CB5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4588"/>
          <a:stretch>
            <a:fillRect/>
          </a:stretch>
        </p:blipFill>
        <p:spPr bwMode="auto">
          <a:xfrm>
            <a:off x="7292975" y="3962400"/>
            <a:ext cx="16621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6173" descr="A person holding a pen over a graph&#10;&#10;Description automatically generated">
            <a:extLst>
              <a:ext uri="{FF2B5EF4-FFF2-40B4-BE49-F238E27FC236}">
                <a16:creationId xmlns:a16="http://schemas.microsoft.com/office/drawing/2014/main" id="{BCD93281-ECD4-9991-1BFD-BA694DB5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r="19826"/>
          <a:stretch>
            <a:fillRect/>
          </a:stretch>
        </p:blipFill>
        <p:spPr bwMode="auto">
          <a:xfrm>
            <a:off x="5516563" y="3962400"/>
            <a:ext cx="1597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6175" descr="A boat with people on it&#10;&#10;Description automatically generated">
            <a:extLst>
              <a:ext uri="{FF2B5EF4-FFF2-40B4-BE49-F238E27FC236}">
                <a16:creationId xmlns:a16="http://schemas.microsoft.com/office/drawing/2014/main" id="{5C7CA57C-9A7E-1E7B-4DCF-495B0B89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6" t="2763" r="11969"/>
          <a:stretch>
            <a:fillRect/>
          </a:stretch>
        </p:blipFill>
        <p:spPr bwMode="auto">
          <a:xfrm>
            <a:off x="3754438" y="1208088"/>
            <a:ext cx="16383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Box 26">
            <a:extLst>
              <a:ext uri="{FF2B5EF4-FFF2-40B4-BE49-F238E27FC236}">
                <a16:creationId xmlns:a16="http://schemas.microsoft.com/office/drawing/2014/main" id="{904BC7EF-B110-6FD4-57EE-01DAC4183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3352800"/>
            <a:ext cx="17272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latin typeface="Arial" panose="020B0604020202020204" pitchFamily="34" charset="0"/>
              </a:rPr>
              <a:t>Επιχειρήσεις εκμίσθωσης ΘΜΑ</a:t>
            </a:r>
            <a:endParaRPr lang="en-US" altLang="en-US" sz="1300" b="1">
              <a:latin typeface="Arial" panose="020B0604020202020204" pitchFamily="34" charset="0"/>
            </a:endParaRPr>
          </a:p>
        </p:txBody>
      </p:sp>
      <p:pic>
        <p:nvPicPr>
          <p:cNvPr id="4113" name="Picture 6177" descr="A beach with boats and people&#10;&#10;Description automatically generated with medium confidence">
            <a:extLst>
              <a:ext uri="{FF2B5EF4-FFF2-40B4-BE49-F238E27FC236}">
                <a16:creationId xmlns:a16="http://schemas.microsoft.com/office/drawing/2014/main" id="{FCA7B869-6BA4-EA0C-7337-4DAF01FE7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4" r="2205"/>
          <a:stretch>
            <a:fillRect/>
          </a:stretch>
        </p:blipFill>
        <p:spPr bwMode="auto">
          <a:xfrm>
            <a:off x="207963" y="1219200"/>
            <a:ext cx="16208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6179" descr="A hand holding a tablet&#10;&#10;Description automatically generated">
            <a:extLst>
              <a:ext uri="{FF2B5EF4-FFF2-40B4-BE49-F238E27FC236}">
                <a16:creationId xmlns:a16="http://schemas.microsoft.com/office/drawing/2014/main" id="{47C7871D-918B-CF7D-A8F6-B939475FE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54292"/>
          <a:stretch>
            <a:fillRect/>
          </a:stretch>
        </p:blipFill>
        <p:spPr bwMode="auto">
          <a:xfrm>
            <a:off x="163513" y="3962400"/>
            <a:ext cx="16621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6181" descr="Scuba divers under water&#10;&#10;Description automatically generated">
            <a:extLst>
              <a:ext uri="{FF2B5EF4-FFF2-40B4-BE49-F238E27FC236}">
                <a16:creationId xmlns:a16="http://schemas.microsoft.com/office/drawing/2014/main" id="{A3F2AAD6-04E8-C58D-D3B1-6EABB4A0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11864" r="35307" b="31950"/>
          <a:stretch>
            <a:fillRect/>
          </a:stretch>
        </p:blipFill>
        <p:spPr bwMode="auto">
          <a:xfrm>
            <a:off x="3746500" y="3962400"/>
            <a:ext cx="164941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6183" descr="A diver swimming near a shipwreck&#10;&#10;Description automatically generated">
            <a:extLst>
              <a:ext uri="{FF2B5EF4-FFF2-40B4-BE49-F238E27FC236}">
                <a16:creationId xmlns:a16="http://schemas.microsoft.com/office/drawing/2014/main" id="{2ADED424-59E4-9081-837A-FFDDFEA2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r="45467" b="546"/>
          <a:stretch>
            <a:fillRect/>
          </a:stretch>
        </p:blipFill>
        <p:spPr bwMode="auto">
          <a:xfrm>
            <a:off x="5521325" y="1219200"/>
            <a:ext cx="1597025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6185" descr="A marina with many boats in the water&#10;&#10;Description automatically generated">
            <a:extLst>
              <a:ext uri="{FF2B5EF4-FFF2-40B4-BE49-F238E27FC236}">
                <a16:creationId xmlns:a16="http://schemas.microsoft.com/office/drawing/2014/main" id="{78DE0639-7599-CCD9-19C6-C9C0F2EF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-2" r="38133" b="1630"/>
          <a:stretch>
            <a:fillRect/>
          </a:stretch>
        </p:blipFill>
        <p:spPr bwMode="auto">
          <a:xfrm>
            <a:off x="7253288" y="1219200"/>
            <a:ext cx="1662112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6187" descr="A boat being pulled by a person&#10;&#10;Description automatically generated">
            <a:extLst>
              <a:ext uri="{FF2B5EF4-FFF2-40B4-BE49-F238E27FC236}">
                <a16:creationId xmlns:a16="http://schemas.microsoft.com/office/drawing/2014/main" id="{F3FA2D0D-76A9-25D9-3D5B-7AF3AD1D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4" r="33177"/>
          <a:stretch>
            <a:fillRect/>
          </a:stretch>
        </p:blipFill>
        <p:spPr bwMode="auto">
          <a:xfrm>
            <a:off x="1946275" y="3949700"/>
            <a:ext cx="164941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2">
            <a:extLst>
              <a:ext uri="{FF2B5EF4-FFF2-40B4-BE49-F238E27FC236}">
                <a16:creationId xmlns:a16="http://schemas.microsoft.com/office/drawing/2014/main" id="{EC2F7C3B-05B3-7825-E26A-C00E28A88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3352800"/>
            <a:ext cx="16621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1300" b="1" dirty="0">
                <a:latin typeface="Arial"/>
                <a:cs typeface="Arial"/>
              </a:rPr>
              <a:t>Εκμισθώσεις μικρών λέμβων</a:t>
            </a:r>
            <a:endParaRPr lang="en-US" altLang="en-US" sz="1300" b="1" dirty="0">
              <a:latin typeface="Arial" panose="020B0604020202020204" pitchFamily="34" charset="0"/>
            </a:endParaRPr>
          </a:p>
        </p:txBody>
      </p:sp>
      <p:sp>
        <p:nvSpPr>
          <p:cNvPr id="6191" name="TextBox 6190">
            <a:extLst>
              <a:ext uri="{FF2B5EF4-FFF2-40B4-BE49-F238E27FC236}">
                <a16:creationId xmlns:a16="http://schemas.microsoft.com/office/drawing/2014/main" id="{88E1EDCB-6BAF-4F09-CCDE-A347FB893B75}"/>
              </a:ext>
            </a:extLst>
          </p:cNvPr>
          <p:cNvSpPr txBox="1"/>
          <p:nvPr/>
        </p:nvSpPr>
        <p:spPr>
          <a:xfrm>
            <a:off x="188913" y="1219200"/>
            <a:ext cx="2682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192" name="TextBox 6191">
            <a:extLst>
              <a:ext uri="{FF2B5EF4-FFF2-40B4-BE49-F238E27FC236}">
                <a16:creationId xmlns:a16="http://schemas.microsoft.com/office/drawing/2014/main" id="{DDE864AF-B127-1C8C-44E2-EF21B76A1FD1}"/>
              </a:ext>
            </a:extLst>
          </p:cNvPr>
          <p:cNvSpPr txBox="1"/>
          <p:nvPr/>
        </p:nvSpPr>
        <p:spPr>
          <a:xfrm>
            <a:off x="1958975" y="1219200"/>
            <a:ext cx="2682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193" name="TextBox 6192">
            <a:extLst>
              <a:ext uri="{FF2B5EF4-FFF2-40B4-BE49-F238E27FC236}">
                <a16:creationId xmlns:a16="http://schemas.microsoft.com/office/drawing/2014/main" id="{29D45E7E-22C8-6921-068E-A02E373963A0}"/>
              </a:ext>
            </a:extLst>
          </p:cNvPr>
          <p:cNvSpPr txBox="1"/>
          <p:nvPr/>
        </p:nvSpPr>
        <p:spPr>
          <a:xfrm>
            <a:off x="3738563" y="1219200"/>
            <a:ext cx="2682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196" name="TextBox 6195">
            <a:extLst>
              <a:ext uri="{FF2B5EF4-FFF2-40B4-BE49-F238E27FC236}">
                <a16:creationId xmlns:a16="http://schemas.microsoft.com/office/drawing/2014/main" id="{3EDB8D23-E674-2F9D-A5D3-CC0BF30B23BB}"/>
              </a:ext>
            </a:extLst>
          </p:cNvPr>
          <p:cNvSpPr txBox="1"/>
          <p:nvPr/>
        </p:nvSpPr>
        <p:spPr>
          <a:xfrm>
            <a:off x="188913" y="3949700"/>
            <a:ext cx="268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6197" name="TextBox 6196">
            <a:extLst>
              <a:ext uri="{FF2B5EF4-FFF2-40B4-BE49-F238E27FC236}">
                <a16:creationId xmlns:a16="http://schemas.microsoft.com/office/drawing/2014/main" id="{71BFB24B-626B-1ACC-448E-902AAD7B8465}"/>
              </a:ext>
            </a:extLst>
          </p:cNvPr>
          <p:cNvSpPr txBox="1"/>
          <p:nvPr/>
        </p:nvSpPr>
        <p:spPr>
          <a:xfrm>
            <a:off x="1958975" y="3949700"/>
            <a:ext cx="2682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6198" name="TextBox 6197">
            <a:extLst>
              <a:ext uri="{FF2B5EF4-FFF2-40B4-BE49-F238E27FC236}">
                <a16:creationId xmlns:a16="http://schemas.microsoft.com/office/drawing/2014/main" id="{B122ED59-4C2F-E875-4663-CDDA5ABA7F79}"/>
              </a:ext>
            </a:extLst>
          </p:cNvPr>
          <p:cNvSpPr txBox="1"/>
          <p:nvPr/>
        </p:nvSpPr>
        <p:spPr>
          <a:xfrm>
            <a:off x="3738563" y="3949700"/>
            <a:ext cx="2682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6199" name="TextBox 6198">
            <a:extLst>
              <a:ext uri="{FF2B5EF4-FFF2-40B4-BE49-F238E27FC236}">
                <a16:creationId xmlns:a16="http://schemas.microsoft.com/office/drawing/2014/main" id="{2BDE5BA4-4993-802F-BC38-150295D90454}"/>
              </a:ext>
            </a:extLst>
          </p:cNvPr>
          <p:cNvSpPr txBox="1"/>
          <p:nvPr/>
        </p:nvSpPr>
        <p:spPr>
          <a:xfrm>
            <a:off x="5516563" y="3949700"/>
            <a:ext cx="5778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6200" name="TextBox 6199">
            <a:extLst>
              <a:ext uri="{FF2B5EF4-FFF2-40B4-BE49-F238E27FC236}">
                <a16:creationId xmlns:a16="http://schemas.microsoft.com/office/drawing/2014/main" id="{1ED6D0F6-3808-9752-F498-01DA37C8CD95}"/>
              </a:ext>
            </a:extLst>
          </p:cNvPr>
          <p:cNvSpPr txBox="1"/>
          <p:nvPr/>
        </p:nvSpPr>
        <p:spPr>
          <a:xfrm>
            <a:off x="7270750" y="3949700"/>
            <a:ext cx="5778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sp>
        <p:nvSpPr>
          <p:cNvPr id="6194" name="TextBox 6193">
            <a:extLst>
              <a:ext uri="{FF2B5EF4-FFF2-40B4-BE49-F238E27FC236}">
                <a16:creationId xmlns:a16="http://schemas.microsoft.com/office/drawing/2014/main" id="{46D93D0B-DDA3-0694-32AB-37300340C120}"/>
              </a:ext>
            </a:extLst>
          </p:cNvPr>
          <p:cNvSpPr txBox="1"/>
          <p:nvPr/>
        </p:nvSpPr>
        <p:spPr>
          <a:xfrm>
            <a:off x="5516563" y="1219200"/>
            <a:ext cx="2682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195" name="TextBox 6194">
            <a:extLst>
              <a:ext uri="{FF2B5EF4-FFF2-40B4-BE49-F238E27FC236}">
                <a16:creationId xmlns:a16="http://schemas.microsoft.com/office/drawing/2014/main" id="{A56CD0C1-FDD9-E94A-5056-1B9EFC0B5106}"/>
              </a:ext>
            </a:extLst>
          </p:cNvPr>
          <p:cNvSpPr txBox="1"/>
          <p:nvPr/>
        </p:nvSpPr>
        <p:spPr>
          <a:xfrm>
            <a:off x="7270750" y="1219200"/>
            <a:ext cx="2682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AAE8C2-BFEE-B7D0-208E-DA327C402F31}"/>
              </a:ext>
            </a:extLst>
          </p:cNvPr>
          <p:cNvSpPr/>
          <p:nvPr/>
        </p:nvSpPr>
        <p:spPr>
          <a:xfrm>
            <a:off x="5516562" y="-1371600"/>
            <a:ext cx="3733800" cy="2590800"/>
          </a:xfrm>
          <a:prstGeom prst="ellipse">
            <a:avLst/>
          </a:prstGeom>
          <a:blipFill dpi="0" rotWithShape="1">
            <a:blip r:embed="rId12"/>
            <a:srcRect/>
            <a:stretch>
              <a:fillRect b="-5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848D5-DE43-2ADD-3B09-2F612370843F}"/>
              </a:ext>
            </a:extLst>
          </p:cNvPr>
          <p:cNvSpPr txBox="1"/>
          <p:nvPr/>
        </p:nvSpPr>
        <p:spPr>
          <a:xfrm>
            <a:off x="6035675" y="503238"/>
            <a:ext cx="2682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134" name="TextBox 26">
            <a:extLst>
              <a:ext uri="{FF2B5EF4-FFF2-40B4-BE49-F238E27FC236}">
                <a16:creationId xmlns:a16="http://schemas.microsoft.com/office/drawing/2014/main" id="{0547DE1F-0B5F-CFB7-1A64-71C87ABC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533400"/>
            <a:ext cx="1727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300" b="1">
                <a:solidFill>
                  <a:schemeClr val="bg1"/>
                </a:solidFill>
                <a:latin typeface="Arial" panose="020B0604020202020204" pitchFamily="34" charset="0"/>
              </a:rPr>
              <a:t>Παραλίες</a:t>
            </a:r>
            <a:endParaRPr lang="en-US" altLang="en-US" sz="13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E20760-A5F1-A198-15A7-8426EFA81AC5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3F32D-2951-3D07-D84B-8A0FD0D210B8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μικρών λέμβων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F38B6845-7B2B-B12D-0E11-D8752EBC5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4000" r="-10" b="17543"/>
          <a:stretch/>
        </p:blipFill>
        <p:spPr bwMode="auto">
          <a:xfrm>
            <a:off x="188913" y="1231899"/>
            <a:ext cx="8726488" cy="54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3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C93BAE-92B8-DF50-74B7-DD1247F9568F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2">
            <a:extLst>
              <a:ext uri="{FF2B5EF4-FFF2-40B4-BE49-F238E27FC236}">
                <a16:creationId xmlns:a16="http://schemas.microsoft.com/office/drawing/2014/main" id="{8BA8C563-53AD-A733-FA72-5E5D1DDF5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ΗΜΕΡΟΠΛΟΙΑ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8" descr="A boat on the water&#10;&#10;Description automatically generated">
            <a:extLst>
              <a:ext uri="{FF2B5EF4-FFF2-40B4-BE49-F238E27FC236}">
                <a16:creationId xmlns:a16="http://schemas.microsoft.com/office/drawing/2014/main" id="{024274F9-EB38-49D2-49B9-66B49CCC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b="7332"/>
          <a:stretch>
            <a:fillRect/>
          </a:stretch>
        </p:blipFill>
        <p:spPr bwMode="auto">
          <a:xfrm>
            <a:off x="171450" y="1371600"/>
            <a:ext cx="87439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A map of a island&#10;&#10;Description automatically generated">
            <a:extLst>
              <a:ext uri="{FF2B5EF4-FFF2-40B4-BE49-F238E27FC236}">
                <a16:creationId xmlns:a16="http://schemas.microsoft.com/office/drawing/2014/main" id="{78578A09-3118-6D7E-CBF5-832A3E49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2479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2A4498-939C-F306-5192-6705802341B2}"/>
              </a:ext>
            </a:extLst>
          </p:cNvPr>
          <p:cNvSpPr/>
          <p:nvPr/>
        </p:nvSpPr>
        <p:spPr>
          <a:xfrm>
            <a:off x="6477000" y="5181600"/>
            <a:ext cx="2209800" cy="13716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TextBox 12">
            <a:extLst>
              <a:ext uri="{FF2B5EF4-FFF2-40B4-BE49-F238E27FC236}">
                <a16:creationId xmlns:a16="http://schemas.microsoft.com/office/drawing/2014/main" id="{8CE512A2-B8AE-FC5B-485D-67FF4CC60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57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rgbClr val="0070C0"/>
                </a:solidFill>
                <a:latin typeface="Arial" panose="020B0604020202020204" pitchFamily="34" charset="0"/>
              </a:rPr>
              <a:t>ΠΛΗΡΟΦΟΡΙΕΣ</a:t>
            </a:r>
            <a:endParaRPr lang="en-US" altLang="en-US" sz="18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8440" name="TextBox 13">
            <a:extLst>
              <a:ext uri="{FF2B5EF4-FFF2-40B4-BE49-F238E27FC236}">
                <a16:creationId xmlns:a16="http://schemas.microsoft.com/office/drawing/2014/main" id="{5F7FB097-CF15-6A6D-DABD-F19BB8AC6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611813"/>
            <a:ext cx="19050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Στοιχεία πλοίου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Ιδιοκτησία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Στοιχεία μηχανών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Έγγραφα συνοδευτικά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Στοιχεία ταξιδιού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Αφετηρία, ενδιάμεσοι σταθμοί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2B5E9B-821B-4643-8DDB-7657ACE062FF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74ED08-1DF7-099D-2A37-547F86EA54D1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ημερόπλοιων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20484" name="Picture 5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C6C88933-B207-7540-477E-4C70E6CD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t="3516" b="19273"/>
          <a:stretch>
            <a:fillRect/>
          </a:stretch>
        </p:blipFill>
        <p:spPr bwMode="auto">
          <a:xfrm>
            <a:off x="337706" y="1075104"/>
            <a:ext cx="8726487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5A5535-1559-401C-271F-2138F1D43BFA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76047-9BD8-3B41-FE8C-052C7E1A81FA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ημερόπλοιων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21508" name="Picture 3" descr="A computer screen with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B553B0A-DF5B-4A1B-5C2E-0F386CBE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t="2727" b="20383"/>
          <a:stretch>
            <a:fillRect/>
          </a:stretch>
        </p:blipFill>
        <p:spPr bwMode="auto">
          <a:xfrm>
            <a:off x="188913" y="1295400"/>
            <a:ext cx="87264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2 - Εικόνα" descr="8.jpg">
            <a:extLst>
              <a:ext uri="{FF2B5EF4-FFF2-40B4-BE49-F238E27FC236}">
                <a16:creationId xmlns:a16="http://schemas.microsoft.com/office/drawing/2014/main" id="{1A8AB992-8014-9040-7BC0-AF4DD0999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0"/>
            <a:ext cx="935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61DC65-2936-D2FA-493E-AB890AB981C5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2" name="TextBox 2">
            <a:extLst>
              <a:ext uri="{FF2B5EF4-FFF2-40B4-BE49-F238E27FC236}">
                <a16:creationId xmlns:a16="http://schemas.microsoft.com/office/drawing/2014/main" id="{4C0037F0-D442-61F7-F84D-4FF42B193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ΝΑΥΑΓΙΑ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ΕΠΙΚΙΝΔΥΝΑ/ ΕΠΙΒΛΑΒΗ-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ΧΑΡΑΚΤΗΡΙΣΜΕΝΑ ΩΣ ΠΟΛΙΤΙΣΜΙΚΑ ΑΓΑΘΑ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AE51EF-71CD-6A53-32B2-FE62D6C28DDE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191BD-63A9-F687-4A75-0726A6BCB4F6}"/>
              </a:ext>
            </a:extLst>
          </p:cNvPr>
          <p:cNvSpPr txBox="1"/>
          <p:nvPr/>
        </p:nvSpPr>
        <p:spPr>
          <a:xfrm>
            <a:off x="228600" y="546100"/>
            <a:ext cx="8839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770" b="1" kern="0" dirty="0">
                <a:solidFill>
                  <a:schemeClr val="bg1"/>
                </a:solidFill>
              </a:rPr>
              <a:t>Παρουσίαση πίνακα κάλυψης ναυαγίων (μέσω </a:t>
            </a:r>
            <a:r>
              <a:rPr lang="en-US" sz="1770" b="1" kern="0" dirty="0">
                <a:solidFill>
                  <a:schemeClr val="bg1"/>
                </a:solidFill>
              </a:rPr>
              <a:t>web </a:t>
            </a:r>
            <a:r>
              <a:rPr lang="el-GR" sz="1770" b="1" kern="0" dirty="0">
                <a:solidFill>
                  <a:schemeClr val="bg1"/>
                </a:solidFill>
              </a:rPr>
              <a:t>εφαρμογής</a:t>
            </a:r>
            <a:r>
              <a:rPr lang="en-US" sz="1770" b="1" kern="0" dirty="0">
                <a:solidFill>
                  <a:schemeClr val="bg1"/>
                </a:solidFill>
              </a:rPr>
              <a:t>)</a:t>
            </a:r>
            <a:endParaRPr lang="en-US" sz="1770" b="1" dirty="0">
              <a:solidFill>
                <a:schemeClr val="bg1"/>
              </a:solidFill>
            </a:endParaRPr>
          </a:p>
        </p:txBody>
      </p:sp>
      <p:pic>
        <p:nvPicPr>
          <p:cNvPr id="23556" name="Picture 7" descr="A computer screen with a person in the background&#10;&#10;Description automatically generated">
            <a:extLst>
              <a:ext uri="{FF2B5EF4-FFF2-40B4-BE49-F238E27FC236}">
                <a16:creationId xmlns:a16="http://schemas.microsoft.com/office/drawing/2014/main" id="{A48975B1-D171-190A-DE80-0E16093B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1" t="3516" b="18954"/>
          <a:stretch>
            <a:fillRect/>
          </a:stretch>
        </p:blipFill>
        <p:spPr bwMode="auto">
          <a:xfrm>
            <a:off x="188913" y="1250950"/>
            <a:ext cx="8726487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2 - Εικόνα" descr="5.jpg">
            <a:extLst>
              <a:ext uri="{FF2B5EF4-FFF2-40B4-BE49-F238E27FC236}">
                <a16:creationId xmlns:a16="http://schemas.microsoft.com/office/drawing/2014/main" id="{F1E255A6-A655-2566-F021-2485C9ABF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0"/>
            <a:ext cx="935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98C445-6B7F-36AD-51B1-BDF38AA91D8C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4" name="TextBox 2">
            <a:extLst>
              <a:ext uri="{FF2B5EF4-FFF2-40B4-BE49-F238E27FC236}">
                <a16:creationId xmlns:a16="http://schemas.microsoft.com/office/drawing/2014/main" id="{0B7AB3CE-46FE-F936-74FC-B88B8904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TOY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ΡΙΣΤΙΚΟΙ ΛΙΜΕΝΕΣ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2 - Εικόνα" descr="15.jpg">
            <a:extLst>
              <a:ext uri="{FF2B5EF4-FFF2-40B4-BE49-F238E27FC236}">
                <a16:creationId xmlns:a16="http://schemas.microsoft.com/office/drawing/2014/main" id="{EACA391E-897D-34BA-DB84-B89EB998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0"/>
            <a:ext cx="935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92521E-C2F6-DE07-7DEB-0C192478799E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28" name="TextBox 2">
            <a:extLst>
              <a:ext uri="{FF2B5EF4-FFF2-40B4-BE49-F238E27FC236}">
                <a16:creationId xmlns:a16="http://schemas.microsoft.com/office/drawing/2014/main" id="{74D41FAF-A207-8472-F608-B77E0C85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ΕΚΤΥΠΩΣΕΙΣ-ΣΤΑΤΙΣΤΙΚΑ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 person and person in a plane&#10;&#10;Description automatically generated">
            <a:extLst>
              <a:ext uri="{FF2B5EF4-FFF2-40B4-BE49-F238E27FC236}">
                <a16:creationId xmlns:a16="http://schemas.microsoft.com/office/drawing/2014/main" id="{A69EBF6D-9C92-A6A0-8D43-44E1A586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/>
          <a:stretch>
            <a:fillRect/>
          </a:stretch>
        </p:blipFill>
        <p:spPr bwMode="auto">
          <a:xfrm>
            <a:off x="188913" y="1328738"/>
            <a:ext cx="8726487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32C377-DD91-5CC6-F8BE-D375BF06F9E6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2" name="TextBox 2">
            <a:extLst>
              <a:ext uri="{FF2B5EF4-FFF2-40B4-BE49-F238E27FC236}">
                <a16:creationId xmlns:a16="http://schemas.microsoft.com/office/drawing/2014/main" id="{E5F3801A-B935-002B-A9C3-6EA512014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ΕΛΕΓΧΟΙ - ΕΠΙΘΕΩΡΗΣΕΙΣ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F2AA5-B95F-71A0-62C7-475A1B71300D}"/>
              </a:ext>
            </a:extLst>
          </p:cNvPr>
          <p:cNvSpPr/>
          <p:nvPr/>
        </p:nvSpPr>
        <p:spPr>
          <a:xfrm>
            <a:off x="381000" y="5105400"/>
            <a:ext cx="1905000" cy="13716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4" name="TextBox 6">
            <a:extLst>
              <a:ext uri="{FF2B5EF4-FFF2-40B4-BE49-F238E27FC236}">
                <a16:creationId xmlns:a16="http://schemas.microsoft.com/office/drawing/2014/main" id="{7CB42D82-8AE1-F040-87AD-AE6B37B6F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816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rgbClr val="0070C0"/>
                </a:solidFill>
                <a:latin typeface="Arial" panose="020B0604020202020204" pitchFamily="34" charset="0"/>
              </a:rPr>
              <a:t>ΠΛΗΡΟΦΟΡΙΕΣ</a:t>
            </a:r>
            <a:endParaRPr lang="en-US" altLang="en-US" sz="18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7655" name="TextBox 7">
            <a:extLst>
              <a:ext uri="{FF2B5EF4-FFF2-40B4-BE49-F238E27FC236}">
                <a16:creationId xmlns:a16="http://schemas.microsoft.com/office/drawing/2014/main" id="{A54E9309-CF69-A7B2-ECE8-E9048D043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89588"/>
            <a:ext cx="19050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Ημερομηνία Ελέγχου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Τύπος Ελέγχου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Παράβαση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Αρχεία ελέγχου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400" baseline="30000">
                <a:solidFill>
                  <a:srgbClr val="000000"/>
                </a:solidFill>
                <a:latin typeface="Arial" panose="020B0604020202020204" pitchFamily="34" charset="0"/>
              </a:rPr>
              <a:t>· Παρατηρήσεις</a:t>
            </a:r>
            <a:endParaRPr lang="en-US" altLang="en-US" sz="1400" baseline="30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3926CD-9B3C-2AA6-B66C-3495D58D3C1D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1B553050-D670-1FA1-31E5-D5FD13FB2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 -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Αρχική οθόνη επιλογών (μέσω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2772" name="Picture 4" descr="A person using a tablet&#10;&#10;Description automatically generated">
            <a:extLst>
              <a:ext uri="{FF2B5EF4-FFF2-40B4-BE49-F238E27FC236}">
                <a16:creationId xmlns:a16="http://schemas.microsoft.com/office/drawing/2014/main" id="{AAA3E320-090D-5843-5EFE-A0E33DC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7"/>
          <a:stretch>
            <a:fillRect/>
          </a:stretch>
        </p:blipFill>
        <p:spPr bwMode="auto">
          <a:xfrm>
            <a:off x="160338" y="1295400"/>
            <a:ext cx="8726487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91BB4A6-F9F7-6D9C-B353-909ACA493303}"/>
              </a:ext>
            </a:extLst>
          </p:cNvPr>
          <p:cNvCxnSpPr>
            <a:cxnSpLocks/>
          </p:cNvCxnSpPr>
          <p:nvPr/>
        </p:nvCxnSpPr>
        <p:spPr>
          <a:xfrm flipV="1">
            <a:off x="2971800" y="3559175"/>
            <a:ext cx="457200" cy="327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25CAFE-A0AD-2B66-0622-0738F85A851A}"/>
              </a:ext>
            </a:extLst>
          </p:cNvPr>
          <p:cNvCxnSpPr>
            <a:cxnSpLocks/>
          </p:cNvCxnSpPr>
          <p:nvPr/>
        </p:nvCxnSpPr>
        <p:spPr>
          <a:xfrm flipV="1">
            <a:off x="1371600" y="4733925"/>
            <a:ext cx="457200" cy="327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BB4D0D-95FC-D5EE-9238-494D9E1C9A44}"/>
              </a:ext>
            </a:extLst>
          </p:cNvPr>
          <p:cNvCxnSpPr>
            <a:cxnSpLocks/>
          </p:cNvCxnSpPr>
          <p:nvPr/>
        </p:nvCxnSpPr>
        <p:spPr>
          <a:xfrm flipV="1">
            <a:off x="2895600" y="4267200"/>
            <a:ext cx="457200" cy="327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A hand holding a tablet&#10;&#10;Description automatically generated">
            <a:extLst>
              <a:ext uri="{FF2B5EF4-FFF2-40B4-BE49-F238E27FC236}">
                <a16:creationId xmlns:a16="http://schemas.microsoft.com/office/drawing/2014/main" id="{D618182B-EEF3-7A1E-B038-AD416A5A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06C0A848-91DD-7FB7-4E2B-1B96493343CD}"/>
              </a:ext>
            </a:extLst>
          </p:cNvPr>
          <p:cNvSpPr/>
          <p:nvPr/>
        </p:nvSpPr>
        <p:spPr>
          <a:xfrm>
            <a:off x="1371600" y="1066800"/>
            <a:ext cx="6553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DF159B9-A919-CC73-4530-5499D9253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788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71A40A-0A9E-A1D5-22F9-A72A298F5D3D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5" name="TextBox 2">
            <a:extLst>
              <a:ext uri="{FF2B5EF4-FFF2-40B4-BE49-F238E27FC236}">
                <a16:creationId xmlns:a16="http://schemas.microsoft.com/office/drawing/2014/main" id="{87451ACD-69AD-A064-3267-DD563872C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 -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 Έλεγχος μιας παραλίας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3796" name="Picture 4" descr="A person using a tablet&#10;&#10;Description automatically generated">
            <a:extLst>
              <a:ext uri="{FF2B5EF4-FFF2-40B4-BE49-F238E27FC236}">
                <a16:creationId xmlns:a16="http://schemas.microsoft.com/office/drawing/2014/main" id="{C3A67677-A787-EA5F-5A04-8F7A309C5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/>
          <a:stretch>
            <a:fillRect/>
          </a:stretch>
        </p:blipFill>
        <p:spPr bwMode="auto">
          <a:xfrm>
            <a:off x="188913" y="1333500"/>
            <a:ext cx="8726487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2A0986-5BC5-254F-3091-B2EA320014F3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839B9524-F04E-7ED5-669B-A17AAAAC8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Απεικόνιση ελέγχων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στην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6868" name="Picture 4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696F98DC-670F-19A8-A98D-538E616D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4" b="16658"/>
          <a:stretch>
            <a:fillRect/>
          </a:stretch>
        </p:blipFill>
        <p:spPr bwMode="auto">
          <a:xfrm>
            <a:off x="214313" y="1371600"/>
            <a:ext cx="87010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068B4-D4AC-19D3-7F42-D1AAA9F6740F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19" name="TextBox 4">
            <a:extLst>
              <a:ext uri="{FF2B5EF4-FFF2-40B4-BE49-F238E27FC236}">
                <a16:creationId xmlns:a16="http://schemas.microsoft.com/office/drawing/2014/main" id="{3F08B066-C5F7-4A96-A387-1204D4F57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Απεικόνιση ελέγχων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στην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4820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166F1D96-2A6B-DE7E-5E1C-46A33E090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5" b="17543"/>
          <a:stretch>
            <a:fillRect/>
          </a:stretch>
        </p:blipFill>
        <p:spPr bwMode="auto">
          <a:xfrm>
            <a:off x="188913" y="1371600"/>
            <a:ext cx="87264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A6ED85-2AAB-F132-737B-481E00E3959E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5E032621-F26D-9580-91FF-FD5730F0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Απεικόνιση ελέγχων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Tablet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στην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5844" name="Picture 2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37AE9F80-C047-7876-0EC5-872FADDD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3" b="16547"/>
          <a:stretch>
            <a:fillRect/>
          </a:stretch>
        </p:blipFill>
        <p:spPr bwMode="auto">
          <a:xfrm>
            <a:off x="227013" y="1371600"/>
            <a:ext cx="86883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907A8-F144-31EB-9329-1FE5BBAA3896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extBox 2">
            <a:extLst>
              <a:ext uri="{FF2B5EF4-FFF2-40B4-BE49-F238E27FC236}">
                <a16:creationId xmlns:a16="http://schemas.microsoft.com/office/drawing/2014/main" id="{7F691990-5107-D905-4125-49A47AE5A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Έλεγχος επιχείρησης εκμίσθωσης ΘΜΑ (μέσω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tablet</a:t>
            </a: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C46F-B104-C2C0-BD04-99F6EF5CF145}"/>
              </a:ext>
            </a:extLst>
          </p:cNvPr>
          <p:cNvSpPr txBox="1"/>
          <p:nvPr/>
        </p:nvSpPr>
        <p:spPr>
          <a:xfrm>
            <a:off x="533400" y="1676400"/>
            <a:ext cx="20574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 εικόνα </a:t>
            </a:r>
            <a:r>
              <a:rPr lang="el-GR" dirty="0" err="1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tablet</a:t>
            </a:r>
            <a:r>
              <a:rPr lang="el-GR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 για έλεγχο επιχείρησης που να δείχνει ότι βλέπεις μια </a:t>
            </a:r>
            <a:r>
              <a:rPr lang="el-GR" dirty="0" err="1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εποπιτκή</a:t>
            </a:r>
            <a:r>
              <a:rPr lang="el-GR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εικόνα της επιχείρησης που διενεργείται ο έλεγχος</a:t>
            </a:r>
            <a:endParaRPr lang="en-US" dirty="0"/>
          </a:p>
        </p:txBody>
      </p:sp>
      <p:pic>
        <p:nvPicPr>
          <p:cNvPr id="37893" name="Picture 4">
            <a:extLst>
              <a:ext uri="{FF2B5EF4-FFF2-40B4-BE49-F238E27FC236}">
                <a16:creationId xmlns:a16="http://schemas.microsoft.com/office/drawing/2014/main" id="{B0546D8F-8E40-F115-ECB8-7A177234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"/>
          <a:stretch>
            <a:fillRect/>
          </a:stretch>
        </p:blipFill>
        <p:spPr bwMode="auto">
          <a:xfrm>
            <a:off x="188913" y="1333500"/>
            <a:ext cx="8726487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A1CBB6-1CD4-6B11-6109-594684ED1067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D748-B921-B302-2E92-4D27319CF82A}"/>
              </a:ext>
            </a:extLst>
          </p:cNvPr>
          <p:cNvSpPr txBox="1"/>
          <p:nvPr/>
        </p:nvSpPr>
        <p:spPr>
          <a:xfrm>
            <a:off x="304800" y="546100"/>
            <a:ext cx="5791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b="1" kern="0" dirty="0">
                <a:solidFill>
                  <a:schemeClr val="bg1"/>
                </a:solidFill>
              </a:rPr>
              <a:t>Παρουσίαση πίνακα ΘΜΑ (μέσω </a:t>
            </a:r>
            <a:r>
              <a:rPr lang="en-US" b="1" kern="0" dirty="0">
                <a:solidFill>
                  <a:schemeClr val="bg1"/>
                </a:solidFill>
              </a:rPr>
              <a:t>web </a:t>
            </a:r>
            <a:r>
              <a:rPr lang="el-GR" b="1" kern="0" dirty="0">
                <a:solidFill>
                  <a:schemeClr val="bg1"/>
                </a:solidFill>
              </a:rPr>
              <a:t>εφαρμογής</a:t>
            </a:r>
            <a:r>
              <a:rPr lang="en-US" b="1" kern="0" dirty="0">
                <a:solidFill>
                  <a:schemeClr val="bg1"/>
                </a:solidFill>
              </a:rPr>
              <a:t>)</a:t>
            </a:r>
            <a:endParaRPr lang="el-GR" b="1" kern="0" dirty="0">
              <a:solidFill>
                <a:schemeClr val="bg1"/>
              </a:solidFill>
            </a:endParaRP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1A574069-DF71-5F7F-7D4B-0BE33497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1" t="2589" r="-4742" b="15034"/>
          <a:stretch>
            <a:fillRect/>
          </a:stretch>
        </p:blipFill>
        <p:spPr bwMode="auto">
          <a:xfrm>
            <a:off x="188913" y="1243013"/>
            <a:ext cx="9259887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BC599F-CA67-3DF9-D138-DCB0D689344D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86BF15FF-FB5A-583B-623F-E2CC6D8F8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Έλεγχος χειριστή ιδιωτικού σκάφους αναψυχής (μέσω </a:t>
            </a: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tablet</a:t>
            </a: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4" descr="A person using a tablet&#10;&#10;Description automatically generated">
            <a:extLst>
              <a:ext uri="{FF2B5EF4-FFF2-40B4-BE49-F238E27FC236}">
                <a16:creationId xmlns:a16="http://schemas.microsoft.com/office/drawing/2014/main" id="{B2589F96-3F92-20F5-CA99-087BC30F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>
            <a:fillRect/>
          </a:stretch>
        </p:blipFill>
        <p:spPr bwMode="auto">
          <a:xfrm>
            <a:off x="207963" y="1333500"/>
            <a:ext cx="870743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2 - Εικόνα">
            <a:extLst>
              <a:ext uri="{FF2B5EF4-FFF2-40B4-BE49-F238E27FC236}">
                <a16:creationId xmlns:a16="http://schemas.microsoft.com/office/drawing/2014/main" id="{A5562034-EC54-C13A-1813-296417411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3 - Εικόνα" descr="17.jpg">
            <a:extLst>
              <a:ext uri="{FF2B5EF4-FFF2-40B4-BE49-F238E27FC236}">
                <a16:creationId xmlns:a16="http://schemas.microsoft.com/office/drawing/2014/main" id="{DFD47575-5B73-3763-15C6-C5DA84134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54"/>
          <a:stretch>
            <a:fillRect/>
          </a:stretch>
        </p:blipFill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Content Placeholder 8">
            <a:extLst>
              <a:ext uri="{FF2B5EF4-FFF2-40B4-BE49-F238E27FC236}">
                <a16:creationId xmlns:a16="http://schemas.microsoft.com/office/drawing/2014/main" id="{47BBD7B8-5036-7657-2F28-28AC5508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586163"/>
            <a:ext cx="14954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Content Placeholder 8">
            <a:extLst>
              <a:ext uri="{FF2B5EF4-FFF2-40B4-BE49-F238E27FC236}">
                <a16:creationId xmlns:a16="http://schemas.microsoft.com/office/drawing/2014/main" id="{AAE6DB7F-5067-AF75-F78F-52B4B0D2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05038"/>
            <a:ext cx="1071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Content Placeholder 8">
            <a:extLst>
              <a:ext uri="{FF2B5EF4-FFF2-40B4-BE49-F238E27FC236}">
                <a16:creationId xmlns:a16="http://schemas.microsoft.com/office/drawing/2014/main" id="{644A2BC2-182C-3792-5AD6-62876A49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259013"/>
            <a:ext cx="96837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itle 1">
            <a:extLst>
              <a:ext uri="{FF2B5EF4-FFF2-40B4-BE49-F238E27FC236}">
                <a16:creationId xmlns:a16="http://schemas.microsoft.com/office/drawing/2014/main" id="{0EA3190E-0264-4449-053B-13D4C7BE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00" y="5337175"/>
            <a:ext cx="2484438" cy="425450"/>
          </a:xfrm>
        </p:spPr>
        <p:txBody>
          <a:bodyPr/>
          <a:lstStyle/>
          <a:p>
            <a:r>
              <a:rPr lang="el-GR" altLang="en-US" sz="2400">
                <a:latin typeface="Arial" panose="020B0604020202020204" pitchFamily="34" charset="0"/>
                <a:cs typeface="Arial" panose="020B0604020202020204" pitchFamily="34" charset="0"/>
              </a:rPr>
              <a:t>Παρατηρητήριο Ατυχημάτων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5BA545B-2E3D-0F38-AC4D-A5D47E642E9C}"/>
              </a:ext>
            </a:extLst>
          </p:cNvPr>
          <p:cNvSpPr txBox="1">
            <a:spLocks/>
          </p:cNvSpPr>
          <p:nvPr/>
        </p:nvSpPr>
        <p:spPr>
          <a:xfrm>
            <a:off x="5464175" y="5934075"/>
            <a:ext cx="2214563" cy="4857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l-GR" sz="2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2017-2023</a:t>
            </a:r>
            <a:endParaRPr lang="en-US" sz="225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14 - Ορθογώνιο">
            <a:extLst>
              <a:ext uri="{FF2B5EF4-FFF2-40B4-BE49-F238E27FC236}">
                <a16:creationId xmlns:a16="http://schemas.microsoft.com/office/drawing/2014/main" id="{983CF265-699A-B8F1-CA71-1BBEB83019D2}"/>
              </a:ext>
            </a:extLst>
          </p:cNvPr>
          <p:cNvSpPr/>
          <p:nvPr/>
        </p:nvSpPr>
        <p:spPr>
          <a:xfrm>
            <a:off x="-234950" y="4635500"/>
            <a:ext cx="9667875" cy="1619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40969" name="8 - Εικόνα" descr="book mock up.png">
            <a:extLst>
              <a:ext uri="{FF2B5EF4-FFF2-40B4-BE49-F238E27FC236}">
                <a16:creationId xmlns:a16="http://schemas.microsoft.com/office/drawing/2014/main" id="{72559963-CBAC-58FE-D816-21953636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524000"/>
            <a:ext cx="3773487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0012D6-7126-5389-8139-596DFBCF997F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1" name="TextBox 2">
            <a:extLst>
              <a:ext uri="{FF2B5EF4-FFF2-40B4-BE49-F238E27FC236}">
                <a16:creationId xmlns:a16="http://schemas.microsoft.com/office/drawing/2014/main" id="{FB47B59E-B3D5-673B-D333-D92E72250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30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ΠΑΡΑΤΗΡΗΤΗΡΙΟ ΑΤΥΧΗΜΑΤΩΝ</a:t>
            </a: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A person and person holding hands in the water&#10;&#10;Description automatically generated">
            <a:extLst>
              <a:ext uri="{FF2B5EF4-FFF2-40B4-BE49-F238E27FC236}">
                <a16:creationId xmlns:a16="http://schemas.microsoft.com/office/drawing/2014/main" id="{D69AE3A8-50D8-F0B8-1CF0-7201D240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-7436"/>
          <a:stretch>
            <a:fillRect/>
          </a:stretch>
        </p:blipFill>
        <p:spPr bwMode="auto">
          <a:xfrm>
            <a:off x="4724400" y="0"/>
            <a:ext cx="550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E743406E-4B37-D372-0C5E-D348459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2022"/>
          <a:stretch>
            <a:fillRect/>
          </a:stretch>
        </p:blipFill>
        <p:spPr bwMode="auto">
          <a:xfrm>
            <a:off x="-1522" y="-4959"/>
            <a:ext cx="4424730" cy="686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ontent Placeholder 5">
            <a:extLst>
              <a:ext uri="{FF2B5EF4-FFF2-40B4-BE49-F238E27FC236}">
                <a16:creationId xmlns:a16="http://schemas.microsoft.com/office/drawing/2014/main" id="{72C9CB61-8E3F-1E9D-4189-D051C6DFB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800" y="274638"/>
            <a:ext cx="3941763" cy="3535362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στους 10 </a:t>
            </a:r>
            <a:endParaRPr lang="en-US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>
                <a:latin typeface="Arial" panose="020B0604020202020204" pitchFamily="34" charset="0"/>
                <a:cs typeface="Arial" panose="020B0604020202020204" pitchFamily="34" charset="0"/>
              </a:rPr>
              <a:t>χάνουν την ζωή τους από πνιγμό 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</a:t>
            </a:r>
            <a:r>
              <a:rPr lang="el-GR" altLang="en-US" sz="1600">
                <a:latin typeface="Arial" panose="020B0604020202020204" pitchFamily="34" charset="0"/>
                <a:cs typeface="Arial" panose="020B0604020202020204" pitchFamily="34" charset="0"/>
              </a:rPr>
              <a:t>είναι άνθρωποι 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άνω των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l-GR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1600">
                <a:latin typeface="Arial" panose="020B0604020202020204" pitchFamily="34" charset="0"/>
                <a:cs typeface="Arial" panose="020B0604020202020204" pitchFamily="34" charset="0"/>
              </a:rPr>
              <a:t>χρονών</a:t>
            </a:r>
          </a:p>
          <a:p>
            <a:pPr algn="ctr">
              <a:buFont typeface="Arial" panose="020B0604020202020204" pitchFamily="34" charset="0"/>
              <a:buNone/>
            </a:pPr>
            <a:endParaRPr lang="el-GR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Ενημερωτική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εκστρατεία </a:t>
            </a:r>
            <a:endParaRPr lang="en-US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την 3</a:t>
            </a:r>
            <a:r>
              <a:rPr lang="el-GR" altLang="en-US" sz="16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ηλικία</a:t>
            </a:r>
            <a:endParaRPr lang="en-US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alt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l-GR" alt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 </a:t>
            </a:r>
            <a:r>
              <a:rPr lang="el-GR" altLang="en-US" sz="1600">
                <a:latin typeface="Arial" panose="020B0604020202020204" pitchFamily="34" charset="0"/>
                <a:cs typeface="Arial" panose="020B0604020202020204" pitchFamily="34" charset="0"/>
              </a:rPr>
              <a:t>των θανάσιμων ατυχημάτων αφορούν Έλληνες (272)</a:t>
            </a:r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alt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2 - Εικόνα" descr="3.jpg">
            <a:extLst>
              <a:ext uri="{FF2B5EF4-FFF2-40B4-BE49-F238E27FC236}">
                <a16:creationId xmlns:a16="http://schemas.microsoft.com/office/drawing/2014/main" id="{A1EECFC1-55D2-AB18-F2D8-DFCF16BDA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0"/>
            <a:ext cx="935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330F6-CAC5-F4B2-0EF0-43A82D9D3F99}"/>
              </a:ext>
            </a:extLst>
          </p:cNvPr>
          <p:cNvSpPr txBox="1"/>
          <p:nvPr/>
        </p:nvSpPr>
        <p:spPr>
          <a:xfrm>
            <a:off x="381000" y="1751013"/>
            <a:ext cx="48006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b="1" dirty="0">
                <a:solidFill>
                  <a:schemeClr val="bg1"/>
                </a:solidFill>
              </a:rPr>
              <a:t>Το ηλεκτρονικό σύστημα </a:t>
            </a:r>
          </a:p>
          <a:p>
            <a:pPr algn="ctr">
              <a:defRPr/>
            </a:pPr>
            <a:r>
              <a:rPr lang="el-GR" b="1" dirty="0">
                <a:solidFill>
                  <a:schemeClr val="bg1"/>
                </a:solidFill>
              </a:rPr>
              <a:t>διαχειρίζεται </a:t>
            </a:r>
          </a:p>
          <a:p>
            <a:pPr algn="ctr">
              <a:defRPr/>
            </a:pP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829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l-GR" b="1" dirty="0">
                <a:solidFill>
                  <a:schemeClr val="bg1"/>
                </a:solidFill>
              </a:rPr>
              <a:t>παραλίες </a:t>
            </a:r>
          </a:p>
          <a:p>
            <a:pPr algn="ctr">
              <a:defRPr/>
            </a:pPr>
            <a:r>
              <a:rPr lang="el-GR" b="1" dirty="0">
                <a:solidFill>
                  <a:schemeClr val="bg1"/>
                </a:solidFill>
              </a:rPr>
              <a:t>στην Ελλάδα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C342D16-2AA8-79EA-0F1A-7293F477CF79}"/>
              </a:ext>
            </a:extLst>
          </p:cNvPr>
          <p:cNvSpPr txBox="1">
            <a:spLocks/>
          </p:cNvSpPr>
          <p:nvPr/>
        </p:nvSpPr>
        <p:spPr bwMode="auto">
          <a:xfrm>
            <a:off x="282388" y="416004"/>
            <a:ext cx="8480612" cy="453699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900" b="1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Ο μεγαλύτερος αριθμός θανάσιμων ατυχημάτων το 2023 έγιναν: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Σε επίπεδο Περιφέρειας: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1800" dirty="0">
              <a:solidFill>
                <a:srgbClr val="242424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Αττικής                </a:t>
            </a:r>
          </a:p>
          <a:p>
            <a:pPr>
              <a:lnSpc>
                <a:spcPts val="2400"/>
              </a:lnSpc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Κεντρικής Μακεδονίας   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Σε επίπεδο Δήμων: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1800" dirty="0">
              <a:solidFill>
                <a:srgbClr val="242424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Δήμος Θερμαϊκού (Κεντρικής Μακεδονίας) </a:t>
            </a:r>
          </a:p>
          <a:p>
            <a:pPr>
              <a:lnSpc>
                <a:spcPts val="2400"/>
              </a:lnSpc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Δήμος Θάσου  (Ανατολικής Μακεδονίας &amp; Θράκης)                           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800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l-GR" sz="2000" b="1" dirty="0">
              <a:solidFill>
                <a:srgbClr val="242424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l-GR" sz="1900" b="1" dirty="0">
                <a:solidFill>
                  <a:srgbClr val="242424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Οι παραλίες με τον μεγαλύτερο αριθμό θανάσιμων ατυχημάτων το 2023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l-GR" sz="2000" b="1" dirty="0">
              <a:solidFill>
                <a:srgbClr val="242424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FF2B21-32B9-1CF2-C247-26728C1E4DF6}"/>
              </a:ext>
            </a:extLst>
          </p:cNvPr>
          <p:cNvGrpSpPr/>
          <p:nvPr/>
        </p:nvGrpSpPr>
        <p:grpSpPr>
          <a:xfrm>
            <a:off x="1600200" y="1828800"/>
            <a:ext cx="6705600" cy="609600"/>
            <a:chOff x="1600200" y="1828800"/>
            <a:chExt cx="6248400" cy="609600"/>
          </a:xfrm>
          <a:solidFill>
            <a:schemeClr val="accent6">
              <a:lumMod val="75000"/>
            </a:schemeClr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413C01-435F-67D5-FF4C-C97E9F5E2244}"/>
                </a:ext>
              </a:extLst>
            </p:cNvPr>
            <p:cNvSpPr/>
            <p:nvPr/>
          </p:nvSpPr>
          <p:spPr>
            <a:xfrm>
              <a:off x="1600200" y="1828800"/>
              <a:ext cx="6248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CAAA0E-B3C6-AD74-39A8-0D96B3ACE49D}"/>
                </a:ext>
              </a:extLst>
            </p:cNvPr>
            <p:cNvSpPr/>
            <p:nvPr/>
          </p:nvSpPr>
          <p:spPr>
            <a:xfrm>
              <a:off x="3124200" y="2209800"/>
              <a:ext cx="472440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9C539D-18B4-FFB1-750F-E1CFF4777DE6}"/>
              </a:ext>
            </a:extLst>
          </p:cNvPr>
          <p:cNvSpPr txBox="1"/>
          <p:nvPr/>
        </p:nvSpPr>
        <p:spPr>
          <a:xfrm>
            <a:off x="8382000" y="1758434"/>
            <a:ext cx="60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242424"/>
                </a:solidFill>
                <a:highlight>
                  <a:srgbClr val="FFFFFF"/>
                </a:highlight>
              </a:rPr>
              <a:t>69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94B68-9150-7124-766D-D2F7D814A9A5}"/>
              </a:ext>
            </a:extLst>
          </p:cNvPr>
          <p:cNvSpPr txBox="1"/>
          <p:nvPr/>
        </p:nvSpPr>
        <p:spPr>
          <a:xfrm>
            <a:off x="8382000" y="2145268"/>
            <a:ext cx="60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242424"/>
                </a:solidFill>
                <a:highlight>
                  <a:srgbClr val="FFFFFF"/>
                </a:highlight>
              </a:rPr>
              <a:t>56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6DD3BB-E7D7-8044-3D1E-D42C35C8BF4E}"/>
              </a:ext>
            </a:extLst>
          </p:cNvPr>
          <p:cNvSpPr/>
          <p:nvPr/>
        </p:nvSpPr>
        <p:spPr>
          <a:xfrm>
            <a:off x="5105400" y="3505200"/>
            <a:ext cx="32004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E14493-8EC8-5BA2-15FF-5CFC2004D40A}"/>
              </a:ext>
            </a:extLst>
          </p:cNvPr>
          <p:cNvSpPr/>
          <p:nvPr/>
        </p:nvSpPr>
        <p:spPr>
          <a:xfrm>
            <a:off x="5943600" y="3886200"/>
            <a:ext cx="23622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F7E8B-B848-9195-B9C8-2F6D2BDA6828}"/>
              </a:ext>
            </a:extLst>
          </p:cNvPr>
          <p:cNvSpPr txBox="1"/>
          <p:nvPr/>
        </p:nvSpPr>
        <p:spPr>
          <a:xfrm>
            <a:off x="8328212" y="3424518"/>
            <a:ext cx="60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242424"/>
                </a:solidFill>
                <a:highlight>
                  <a:srgbClr val="FFFFFF"/>
                </a:highlight>
              </a:rPr>
              <a:t>15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BA033D-E21A-B5CC-3A45-7A08976B367A}"/>
              </a:ext>
            </a:extLst>
          </p:cNvPr>
          <p:cNvSpPr txBox="1"/>
          <p:nvPr/>
        </p:nvSpPr>
        <p:spPr>
          <a:xfrm>
            <a:off x="8328212" y="3811352"/>
            <a:ext cx="60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rgbClr val="242424"/>
                </a:solidFill>
                <a:highlight>
                  <a:srgbClr val="FFFFFF"/>
                </a:highlight>
              </a:rPr>
              <a:t>14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70EC83-69A6-AEA3-2C0C-28BAE631143E}"/>
              </a:ext>
            </a:extLst>
          </p:cNvPr>
          <p:cNvSpPr/>
          <p:nvPr/>
        </p:nvSpPr>
        <p:spPr>
          <a:xfrm>
            <a:off x="282575" y="5257800"/>
            <a:ext cx="2003425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07912-BE20-A9A8-1F53-DB09273307B5}"/>
              </a:ext>
            </a:extLst>
          </p:cNvPr>
          <p:cNvSpPr/>
          <p:nvPr/>
        </p:nvSpPr>
        <p:spPr>
          <a:xfrm>
            <a:off x="3352800" y="5257800"/>
            <a:ext cx="2003425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A42E88-6F60-3C9A-7DD3-12B85D7048D3}"/>
              </a:ext>
            </a:extLst>
          </p:cNvPr>
          <p:cNvSpPr/>
          <p:nvPr/>
        </p:nvSpPr>
        <p:spPr>
          <a:xfrm>
            <a:off x="6629400" y="5257800"/>
            <a:ext cx="2003425" cy="1295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9" name="TextBox 18">
            <a:extLst>
              <a:ext uri="{FF2B5EF4-FFF2-40B4-BE49-F238E27FC236}">
                <a16:creationId xmlns:a16="http://schemas.microsoft.com/office/drawing/2014/main" id="{26CF3008-0394-9618-B1BB-3D33A4CBC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5410200"/>
            <a:ext cx="20034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500">
                <a:solidFill>
                  <a:srgbClr val="242424"/>
                </a:solidFill>
                <a:latin typeface="Arial" panose="020B0604020202020204" pitchFamily="34" charset="0"/>
              </a:rPr>
              <a:t>ΔΙΟΥ –ΟΛΥΜΠΟΥ, 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500">
                <a:solidFill>
                  <a:srgbClr val="242424"/>
                </a:solidFill>
                <a:latin typeface="Arial" panose="020B0604020202020204" pitchFamily="34" charset="0"/>
              </a:rPr>
              <a:t>ΑΚΤΗ Ν. ΠΟΡΩΝ 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3600" b="1">
                <a:solidFill>
                  <a:srgbClr val="242424"/>
                </a:solidFill>
                <a:latin typeface="Arial" panose="020B0604020202020204" pitchFamily="34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45070" name="TextBox 19">
            <a:extLst>
              <a:ext uri="{FF2B5EF4-FFF2-40B4-BE49-F238E27FC236}">
                <a16:creationId xmlns:a16="http://schemas.microsoft.com/office/drawing/2014/main" id="{2F70033A-AC53-514A-C74D-C24151C1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5410200"/>
            <a:ext cx="20034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500">
                <a:solidFill>
                  <a:srgbClr val="242424"/>
                </a:solidFill>
                <a:latin typeface="Arial" panose="020B0604020202020204" pitchFamily="34" charset="0"/>
              </a:rPr>
              <a:t>ΚΑΤΕΡΙΝΗΣ ΑΚΤΗ ΠΑΡΑΛΙΑΣ ΝΕΟ 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3600" b="1">
                <a:solidFill>
                  <a:srgbClr val="242424"/>
                </a:solidFill>
                <a:latin typeface="Arial" panose="020B0604020202020204" pitchFamily="34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>
              <a:latin typeface="Arial" panose="020B0604020202020204" pitchFamily="34" charset="0"/>
            </a:endParaRPr>
          </a:p>
        </p:txBody>
      </p:sp>
      <p:sp>
        <p:nvSpPr>
          <p:cNvPr id="45071" name="TextBox 20">
            <a:extLst>
              <a:ext uri="{FF2B5EF4-FFF2-40B4-BE49-F238E27FC236}">
                <a16:creationId xmlns:a16="http://schemas.microsoft.com/office/drawing/2014/main" id="{67E95C27-EC55-D040-DFE8-C25AA5EB3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5410200"/>
            <a:ext cx="20034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500">
                <a:solidFill>
                  <a:srgbClr val="242424"/>
                </a:solidFill>
                <a:latin typeface="Arial" panose="020B0604020202020204" pitchFamily="34" charset="0"/>
              </a:rPr>
              <a:t>ΘΕΡΜΑΪΚΟΥ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500">
                <a:solidFill>
                  <a:srgbClr val="242424"/>
                </a:solidFill>
                <a:latin typeface="Arial" panose="020B0604020202020204" pitchFamily="34" charset="0"/>
              </a:rPr>
              <a:t>ΠΕΡΑΙΑΣ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3600" b="1">
                <a:solidFill>
                  <a:srgbClr val="242424"/>
                </a:solidFill>
                <a:latin typeface="Arial" panose="020B0604020202020204" pitchFamily="34" charset="0"/>
              </a:rPr>
              <a:t>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5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29296D4A-9B32-A355-43BD-E331B97A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"/>
          <a:stretch>
            <a:fillRect/>
          </a:stretch>
        </p:blipFill>
        <p:spPr bwMode="auto">
          <a:xfrm>
            <a:off x="188913" y="1371600"/>
            <a:ext cx="8726487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1 - Τίτλος">
            <a:extLst>
              <a:ext uri="{FF2B5EF4-FFF2-40B4-BE49-F238E27FC236}">
                <a16:creationId xmlns:a16="http://schemas.microsoft.com/office/drawing/2014/main" id="{F94643A6-2ECD-7F19-D724-8EDED3EF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981075"/>
            <a:ext cx="70929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51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B52C6-3090-1016-2298-F2E5FFABB17A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5" name="TextBox 2">
            <a:extLst>
              <a:ext uri="{FF2B5EF4-FFF2-40B4-BE49-F238E27FC236}">
                <a16:creationId xmlns:a16="http://schemas.microsoft.com/office/drawing/2014/main" id="{3E730A7C-06FE-2B5C-6E2F-C20D1F4F2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305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5100"/>
              </a:lnSpc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Προβολή ατυχημάτων ανά μήνα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εφαρμογής)</a:t>
            </a: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A person using a computer&#10;&#10;Description automatically generated">
            <a:extLst>
              <a:ext uri="{FF2B5EF4-FFF2-40B4-BE49-F238E27FC236}">
                <a16:creationId xmlns:a16="http://schemas.microsoft.com/office/drawing/2014/main" id="{4ECDBC07-BB7C-989C-E58F-60A3A18DE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5943" r="1639" b="15164"/>
          <a:stretch/>
        </p:blipFill>
        <p:spPr bwMode="auto">
          <a:xfrm>
            <a:off x="188913" y="1339850"/>
            <a:ext cx="8728547" cy="520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002539-7285-4393-1336-D368CADC794C}"/>
              </a:ext>
            </a:extLst>
          </p:cNvPr>
          <p:cNvSpPr/>
          <p:nvPr/>
        </p:nvSpPr>
        <p:spPr>
          <a:xfrm>
            <a:off x="188913" y="381000"/>
            <a:ext cx="87264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8" name="TextBox 2">
            <a:extLst>
              <a:ext uri="{FF2B5EF4-FFF2-40B4-BE49-F238E27FC236}">
                <a16:creationId xmlns:a16="http://schemas.microsoft.com/office/drawing/2014/main" id="{5B2D5A65-3C4D-C39A-CE83-D8EA6EDD2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7850"/>
            <a:ext cx="830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Πληροφορίες που καταγράφονται σε ένα ατύχημα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5F63D-24C3-6094-F308-B75BB68A3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207" y="5039170"/>
            <a:ext cx="3926794" cy="3240088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To </a:t>
            </a:r>
            <a:r>
              <a:rPr lang="el-GR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2023 είχαμε </a:t>
            </a:r>
            <a:r>
              <a:rPr lang="el-GR" sz="1600" b="1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12</a:t>
            </a:r>
            <a:r>
              <a:rPr lang="el-GR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ΔΗΜΟΙ ΜΕ ΕΠΕΚΤΑΣΗ ΩΡΑΡΙΟΥ ΝΑΥΑΓΟΣΩΣΤΙΚΗΣ ΚΑΛΥΨΗΣ </a:t>
            </a:r>
            <a:br>
              <a:rPr lang="en-US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</a:br>
            <a:r>
              <a:rPr lang="el-GR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ΣΕ </a:t>
            </a:r>
            <a:r>
              <a:rPr lang="el-GR" sz="1600" b="1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40</a:t>
            </a:r>
            <a:r>
              <a:rPr lang="el-GR" sz="1600" dirty="0">
                <a:solidFill>
                  <a:srgbClr val="242424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ΠΑΡΑΛΙΕΣ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br>
              <a:rPr lang="el-GR" sz="1600" dirty="0"/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40D49E00-58F2-3A7D-57C1-DF34607E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-3175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D0C127B-FFC6-D9BE-EA1A-0167E7D6CE7A}"/>
              </a:ext>
            </a:extLst>
          </p:cNvPr>
          <p:cNvSpPr txBox="1">
            <a:spLocks/>
          </p:cNvSpPr>
          <p:nvPr/>
        </p:nvSpPr>
        <p:spPr bwMode="auto">
          <a:xfrm>
            <a:off x="-4649788" y="1905000"/>
            <a:ext cx="4343400" cy="3581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88%</a:t>
            </a:r>
            <a:r>
              <a:rPr lang="el-GR" sz="12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των θανάτων έλαβαν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χώρα σε 354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παραλίες του Εθνικού Μητρώου Παραλιών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l-GR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μη φυλασσόμενες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φυλασσόμενες αλλά εκτός του ωραρίου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φυλασσόμενες, εντός ωραρίου (δεν τοποθετήθηκε)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φυλασσόμενες, εντός ωραρίου τοποθετήθηκε)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  <a:endParaRPr lang="en-US" sz="125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φυλασσόμενες με τοποθέτηση </a:t>
            </a:r>
            <a:r>
              <a:rPr lang="el-GR" sz="1250" dirty="0" err="1">
                <a:latin typeface="Arial" panose="020B0604020202020204" pitchFamily="34" charset="0"/>
                <a:cs typeface="Arial" panose="020B0604020202020204" pitchFamily="34" charset="0"/>
              </a:rPr>
              <a:t>ναυαγοσώση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 err="1">
                <a:latin typeface="Arial" panose="020B0604020202020204" pitchFamily="34" charset="0"/>
                <a:cs typeface="Arial" panose="020B0604020202020204" pitchFamily="34" charset="0"/>
              </a:rPr>
              <a:t>αλλα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 άγνωστη ώρα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  <a:endParaRPr lang="en-US" sz="125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  <a:r>
              <a:rPr lang="el-GR" sz="12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των θανάτων λαμβάνουν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χώρα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σε παραλίες «μη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φυλασσόμενες» από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ναυαγοσώστη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sz="125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Αύξηση θέσεων</a:t>
            </a:r>
            <a:r>
              <a:rPr lang="en-US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ναυαγοσωστών </a:t>
            </a: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(νέο ΠΔ 71/2020)</a:t>
            </a: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br>
              <a:rPr lang="en-US" sz="12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Μνημόνιο συνεργασίας </a:t>
            </a:r>
            <a:b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250" dirty="0">
                <a:latin typeface="Arial" panose="020B0604020202020204" pitchFamily="34" charset="0"/>
                <a:cs typeface="Arial" panose="020B0604020202020204" pitchFamily="34" charset="0"/>
              </a:rPr>
              <a:t>ΚΕΔΕ – ΕΣΝΕ – </a:t>
            </a:r>
            <a: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  <a:t>SAFE WATER SPORTS</a:t>
            </a:r>
            <a:endParaRPr lang="el-GR" sz="12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br>
              <a:rPr lang="en-US" sz="12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Πρότυπη κοστολόγηση –</a:t>
            </a:r>
            <a:r>
              <a:rPr lang="en-US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25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Διακήρυξη-Χρηματοδότηση Δήμων</a:t>
            </a:r>
            <a:endParaRPr lang="en-US" sz="125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defRPr/>
            </a:pP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3" name="Content Placeholder 8">
            <a:extLst>
              <a:ext uri="{FF2B5EF4-FFF2-40B4-BE49-F238E27FC236}">
                <a16:creationId xmlns:a16="http://schemas.microsoft.com/office/drawing/2014/main" id="{33963BFD-A028-18C7-CBE7-662D63E1E2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488" y="6092825"/>
            <a:ext cx="663575" cy="460375"/>
          </a:xfrm>
        </p:spPr>
      </p:pic>
      <p:pic>
        <p:nvPicPr>
          <p:cNvPr id="43014" name="Content Placeholder 8">
            <a:extLst>
              <a:ext uri="{FF2B5EF4-FFF2-40B4-BE49-F238E27FC236}">
                <a16:creationId xmlns:a16="http://schemas.microsoft.com/office/drawing/2014/main" id="{97C0AB07-764F-8933-7E08-201B82C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6045200"/>
            <a:ext cx="1050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Content Placeholder 8">
            <a:extLst>
              <a:ext uri="{FF2B5EF4-FFF2-40B4-BE49-F238E27FC236}">
                <a16:creationId xmlns:a16="http://schemas.microsoft.com/office/drawing/2014/main" id="{DE7C567F-4EE0-4E8E-63C9-A701C087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6103938"/>
            <a:ext cx="8048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2" descr="A poster of a lifeguard&#10;&#10;Description automatically generated">
            <a:extLst>
              <a:ext uri="{FF2B5EF4-FFF2-40B4-BE49-F238E27FC236}">
                <a16:creationId xmlns:a16="http://schemas.microsoft.com/office/drawing/2014/main" id="{734230A0-E998-C820-6C17-94D0471E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00"/>
            <a:ext cx="39624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A chart with colorful bars&#10;&#10;Description automatically generated with medium confidence">
            <a:extLst>
              <a:ext uri="{FF2B5EF4-FFF2-40B4-BE49-F238E27FC236}">
                <a16:creationId xmlns:a16="http://schemas.microsoft.com/office/drawing/2014/main" id="{A10473A4-2E67-EA23-127D-952C304A8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304800"/>
            <a:ext cx="8961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8219A5-0267-90D3-40C5-CF024A47C7FB}"/>
              </a:ext>
            </a:extLst>
          </p:cNvPr>
          <p:cNvSpPr txBox="1"/>
          <p:nvPr/>
        </p:nvSpPr>
        <p:spPr>
          <a:xfrm>
            <a:off x="304800" y="5334000"/>
            <a:ext cx="84582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242424"/>
                </a:solidFill>
                <a:highlight>
                  <a:srgbClr val="FFFFFF"/>
                </a:highlight>
              </a:rPr>
              <a:t>To </a:t>
            </a:r>
            <a:r>
              <a:rPr lang="en-US" sz="2200" b="1" dirty="0">
                <a:solidFill>
                  <a:srgbClr val="242424"/>
                </a:solidFill>
                <a:highlight>
                  <a:srgbClr val="FFFFFF"/>
                </a:highlight>
              </a:rPr>
              <a:t>2024 </a:t>
            </a:r>
            <a:r>
              <a:rPr lang="el-GR" sz="2200" dirty="0">
                <a:solidFill>
                  <a:srgbClr val="242424"/>
                </a:solidFill>
                <a:highlight>
                  <a:srgbClr val="FFFFFF"/>
                </a:highlight>
              </a:rPr>
              <a:t>έχουμε </a:t>
            </a:r>
            <a:r>
              <a:rPr lang="el-GR" sz="2200" b="1" dirty="0">
                <a:solidFill>
                  <a:srgbClr val="FF0000"/>
                </a:solidFill>
                <a:highlight>
                  <a:srgbClr val="FFFFFF"/>
                </a:highlight>
              </a:rPr>
              <a:t>867</a:t>
            </a:r>
            <a:r>
              <a:rPr lang="el-GR" sz="2200" dirty="0">
                <a:solidFill>
                  <a:srgbClr val="242424"/>
                </a:solidFill>
                <a:highlight>
                  <a:srgbClr val="FFFFFF"/>
                </a:highlight>
              </a:rPr>
              <a:t> θέσεις ναυαγοσωστών </a:t>
            </a:r>
            <a:br>
              <a:rPr lang="en-US" sz="2200" dirty="0">
                <a:solidFill>
                  <a:srgbClr val="242424"/>
                </a:solidFill>
                <a:highlight>
                  <a:srgbClr val="FFFFFF"/>
                </a:highlight>
              </a:rPr>
            </a:br>
            <a:r>
              <a:rPr lang="el-GR" sz="2200" dirty="0">
                <a:solidFill>
                  <a:srgbClr val="242424"/>
                </a:solidFill>
                <a:highlight>
                  <a:srgbClr val="FFFFFF"/>
                </a:highlight>
              </a:rPr>
              <a:t>σε 130 Δήμους , συνολική προσυπολογιζόμενη δαπάνη 29 εκ</a:t>
            </a:r>
            <a:r>
              <a:rPr lang="en-US" sz="2200" dirty="0">
                <a:solidFill>
                  <a:srgbClr val="242424"/>
                </a:solidFill>
                <a:highlight>
                  <a:srgbClr val="FFFFFF"/>
                </a:highlight>
              </a:rPr>
              <a:t>.</a:t>
            </a:r>
            <a:r>
              <a:rPr lang="el-GR" sz="2200" dirty="0">
                <a:solidFill>
                  <a:srgbClr val="242424"/>
                </a:solidFill>
                <a:highlight>
                  <a:srgbClr val="FFFFFF"/>
                </a:highlight>
              </a:rPr>
              <a:t> </a:t>
            </a:r>
            <a:br>
              <a:rPr lang="en-US" sz="2200" dirty="0">
                <a:solidFill>
                  <a:srgbClr val="242424"/>
                </a:solidFill>
                <a:highlight>
                  <a:srgbClr val="FFFFFF"/>
                </a:highlight>
              </a:rPr>
            </a:br>
            <a:r>
              <a:rPr lang="el-GR" sz="2200" dirty="0">
                <a:solidFill>
                  <a:srgbClr val="242424"/>
                </a:solidFill>
                <a:highlight>
                  <a:srgbClr val="FFFFFF"/>
                </a:highlight>
              </a:rPr>
              <a:t>και επιδότηση δήμων από κεντρική κυβέρνηση 15 εκ.</a:t>
            </a:r>
            <a:endParaRPr lang="en-US" sz="2200" dirty="0"/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 person holding a tablet on the beach&#10;&#10;Description automatically generated">
            <a:extLst>
              <a:ext uri="{FF2B5EF4-FFF2-40B4-BE49-F238E27FC236}">
                <a16:creationId xmlns:a16="http://schemas.microsoft.com/office/drawing/2014/main" id="{5F0AF282-96A1-13A6-9502-6B6DA425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b="97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74DD439-0264-341A-47EE-7B85C132F90C}"/>
              </a:ext>
            </a:extLst>
          </p:cNvPr>
          <p:cNvSpPr txBox="1">
            <a:spLocks/>
          </p:cNvSpPr>
          <p:nvPr/>
        </p:nvSpPr>
        <p:spPr bwMode="auto">
          <a:xfrm>
            <a:off x="4343400" y="1219200"/>
            <a:ext cx="4648200" cy="1143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Mobile app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Καταγραφή </a:t>
            </a:r>
            <a:r>
              <a:rPr lang="el-GR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διασώσεων</a:t>
            </a:r>
            <a:r>
              <a:rPr lang="el-GR" sz="1300" dirty="0">
                <a:latin typeface="Arial" panose="020B0604020202020204" pitchFamily="34" charset="0"/>
                <a:cs typeface="Arial" panose="020B0604020202020204" pitchFamily="34" charset="0"/>
              </a:rPr>
              <a:t> και παροχής </a:t>
            </a:r>
            <a:r>
              <a:rPr lang="el-GR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πρώτων βοηθειών</a:t>
            </a:r>
            <a:endParaRPr lang="en-US" sz="13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" indent="0" algn="ctr">
              <a:buFont typeface="Arial" panose="020B0604020202020204" pitchFamily="34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D3DA7C-627D-5061-DF7A-E8131BF7A77E}"/>
              </a:ext>
            </a:extLst>
          </p:cNvPr>
          <p:cNvSpPr/>
          <p:nvPr/>
        </p:nvSpPr>
        <p:spPr>
          <a:xfrm>
            <a:off x="188913" y="381000"/>
            <a:ext cx="8802687" cy="762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3" name="TextBox 2">
            <a:extLst>
              <a:ext uri="{FF2B5EF4-FFF2-40B4-BE49-F238E27FC236}">
                <a16:creationId xmlns:a16="http://schemas.microsoft.com/office/drawing/2014/main" id="{0655BEA1-43FA-7D88-F87A-03D18245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7850"/>
            <a:ext cx="655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Lifeguard rescue app</a:t>
            </a:r>
            <a:endParaRPr lang="el-GR" altLang="en-US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8134" name="Group 17">
            <a:extLst>
              <a:ext uri="{FF2B5EF4-FFF2-40B4-BE49-F238E27FC236}">
                <a16:creationId xmlns:a16="http://schemas.microsoft.com/office/drawing/2014/main" id="{B8AC16B9-8986-67EF-F44C-A15330436F5A}"/>
              </a:ext>
            </a:extLst>
          </p:cNvPr>
          <p:cNvGrpSpPr>
            <a:grpSpLocks/>
          </p:cNvGrpSpPr>
          <p:nvPr/>
        </p:nvGrpSpPr>
        <p:grpSpPr bwMode="auto">
          <a:xfrm>
            <a:off x="4457700" y="1981200"/>
            <a:ext cx="4419600" cy="4745038"/>
            <a:chOff x="4343400" y="1981200"/>
            <a:chExt cx="4652019" cy="4994275"/>
          </a:xfrm>
        </p:grpSpPr>
        <p:pic>
          <p:nvPicPr>
            <p:cNvPr id="48135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C2C00D28-BAE3-4AC6-6D7A-3EBDAA913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989193"/>
              <a:ext cx="1458175" cy="243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6" name="Picture 7" descr="A screenshot of a phone&#10;&#10;Description automatically generated">
              <a:extLst>
                <a:ext uri="{FF2B5EF4-FFF2-40B4-BE49-F238E27FC236}">
                  <a16:creationId xmlns:a16="http://schemas.microsoft.com/office/drawing/2014/main" id="{99E21B2A-65D6-16E8-666C-CC05896D0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023" y="1989193"/>
              <a:ext cx="1458175" cy="243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9" descr="A blue rectangular sign with white text&#10;&#10;Description automatically generated">
              <a:extLst>
                <a:ext uri="{FF2B5EF4-FFF2-40B4-BE49-F238E27FC236}">
                  <a16:creationId xmlns:a16="http://schemas.microsoft.com/office/drawing/2014/main" id="{2A5840A0-24B0-8ADA-0F35-999B9BE92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424" y="1981200"/>
              <a:ext cx="1458176" cy="2430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E9C79A2-4032-BBEB-6F38-FCBE49552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524189"/>
              <a:ext cx="1458175" cy="243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14" descr="A blue rectangular sign with white text&#10;&#10;Description automatically generated">
              <a:extLst>
                <a:ext uri="{FF2B5EF4-FFF2-40B4-BE49-F238E27FC236}">
                  <a16:creationId xmlns:a16="http://schemas.microsoft.com/office/drawing/2014/main" id="{6BDBBDC5-1D1E-C270-54F9-4288C92B0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581" y="4543239"/>
              <a:ext cx="1458175" cy="243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16" descr="A close up of a card&#10;&#10;Description automatically generated">
              <a:extLst>
                <a:ext uri="{FF2B5EF4-FFF2-40B4-BE49-F238E27FC236}">
                  <a16:creationId xmlns:a16="http://schemas.microsoft.com/office/drawing/2014/main" id="{25E92B0E-0F05-AA51-FE78-A5C26C29F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244" y="4524189"/>
              <a:ext cx="1458175" cy="243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A poster of a lifeguard station&#10;&#10;Description automatically generated">
            <a:extLst>
              <a:ext uri="{FF2B5EF4-FFF2-40B4-BE49-F238E27FC236}">
                <a16:creationId xmlns:a16="http://schemas.microsoft.com/office/drawing/2014/main" id="{325FA715-D546-648D-CFF6-DA7E549D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8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F1B77-EF4A-EE58-C6CD-3906963A7AAF}"/>
              </a:ext>
            </a:extLst>
          </p:cNvPr>
          <p:cNvSpPr txBox="1"/>
          <p:nvPr/>
        </p:nvSpPr>
        <p:spPr>
          <a:xfrm>
            <a:off x="76200" y="209550"/>
            <a:ext cx="4884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b="1" kern="0" dirty="0">
                <a:solidFill>
                  <a:schemeClr val="bg1"/>
                </a:solidFill>
              </a:rPr>
              <a:t>Ανάλυση ατυχημάτων για το έτος 202</a:t>
            </a:r>
            <a:r>
              <a:rPr lang="en-US" b="1" kern="0" dirty="0">
                <a:solidFill>
                  <a:schemeClr val="bg1"/>
                </a:solidFill>
              </a:rPr>
              <a:t>3</a:t>
            </a:r>
            <a:endParaRPr lang="el-GR" b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2" descr="A boat on the water&#10;&#10;Description automatically generated">
            <a:extLst>
              <a:ext uri="{FF2B5EF4-FFF2-40B4-BE49-F238E27FC236}">
                <a16:creationId xmlns:a16="http://schemas.microsoft.com/office/drawing/2014/main" id="{00177374-D26B-2E95-7C40-ADCD2D582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r="5624" b="1304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D8884F-7FFA-BEEA-22E7-864CC555BE0F}"/>
              </a:ext>
            </a:extLst>
          </p:cNvPr>
          <p:cNvSpPr/>
          <p:nvPr/>
        </p:nvSpPr>
        <p:spPr>
          <a:xfrm>
            <a:off x="2971800" y="381000"/>
            <a:ext cx="3048000" cy="26670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7CFFF"/>
              </a:solidFill>
              <a:highlight>
                <a:srgbClr val="47CFFF"/>
              </a:highlight>
            </a:endParaRPr>
          </a:p>
        </p:txBody>
      </p:sp>
      <p:sp>
        <p:nvSpPr>
          <p:cNvPr id="3076" name="TextBox 4">
            <a:extLst>
              <a:ext uri="{FF2B5EF4-FFF2-40B4-BE49-F238E27FC236}">
                <a16:creationId xmlns:a16="http://schemas.microsoft.com/office/drawing/2014/main" id="{73A04B95-E205-71FC-CAF1-B48F4E97A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1600200"/>
            <a:ext cx="266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l-GR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ΟΛΟΚΛΗΡΩΜΕΝΟ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ΠΛΗΡΟΦΟΡΙΑΚΟ ΣΥΣΤΗΜΑ ΛΙΜΕΝΙΚΟΥ</a:t>
            </a:r>
            <a:endParaRPr lang="en-US" alt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7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C287AD0-D40E-1E5D-E150-F36D420F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33400"/>
            <a:ext cx="19272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88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DECA65-3D4D-988D-333B-C83BBA264023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171" name="Group 13">
            <a:extLst>
              <a:ext uri="{FF2B5EF4-FFF2-40B4-BE49-F238E27FC236}">
                <a16:creationId xmlns:a16="http://schemas.microsoft.com/office/drawing/2014/main" id="{4896B46D-A025-6BF3-BC8A-F6A1D3040AC5}"/>
              </a:ext>
            </a:extLst>
          </p:cNvPr>
          <p:cNvGrpSpPr>
            <a:grpSpLocks/>
          </p:cNvGrpSpPr>
          <p:nvPr/>
        </p:nvGrpSpPr>
        <p:grpSpPr bwMode="auto">
          <a:xfrm>
            <a:off x="-1120775" y="76200"/>
            <a:ext cx="11828463" cy="9525000"/>
            <a:chOff x="121331" y="896566"/>
            <a:chExt cx="8803594" cy="6858000"/>
          </a:xfrm>
        </p:grpSpPr>
        <p:pic>
          <p:nvPicPr>
            <p:cNvPr id="7174" name="Picture 8" descr="Hands holding a tablet with a blue screen&#10;&#10;Description automatically generated">
              <a:extLst>
                <a:ext uri="{FF2B5EF4-FFF2-40B4-BE49-F238E27FC236}">
                  <a16:creationId xmlns:a16="http://schemas.microsoft.com/office/drawing/2014/main" id="{56AD9D11-1BA3-039E-59E0-49096BEE5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74"/>
            <a:stretch>
              <a:fillRect/>
            </a:stretch>
          </p:blipFill>
          <p:spPr bwMode="auto">
            <a:xfrm>
              <a:off x="121331" y="896566"/>
              <a:ext cx="8803594" cy="596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Εικόνα 4">
              <a:extLst>
                <a:ext uri="{FF2B5EF4-FFF2-40B4-BE49-F238E27FC236}">
                  <a16:creationId xmlns:a16="http://schemas.microsoft.com/office/drawing/2014/main" id="{054AC56C-D7A0-7B16-E6D9-4BB3E50EF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">
              <a:off x="2193425" y="2167213"/>
              <a:ext cx="4366253" cy="3183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0" descr="A hand pointing at something&#10;&#10;Description automatically generated">
              <a:extLst>
                <a:ext uri="{FF2B5EF4-FFF2-40B4-BE49-F238E27FC236}">
                  <a16:creationId xmlns:a16="http://schemas.microsoft.com/office/drawing/2014/main" id="{B54F9135-589F-027E-C747-1278150BC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31" y="896566"/>
              <a:ext cx="880359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TextBox 11">
            <a:extLst>
              <a:ext uri="{FF2B5EF4-FFF2-40B4-BE49-F238E27FC236}">
                <a16:creationId xmlns:a16="http://schemas.microsoft.com/office/drawing/2014/main" id="{7E121E75-F4BB-48C8-6ADF-D374FA030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6100"/>
            <a:ext cx="878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μιας πολυσύχναστης παραλίας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DAD216-47AD-5BDE-8FEC-E7C747B1CA85}"/>
              </a:ext>
            </a:extLst>
          </p:cNvPr>
          <p:cNvCxnSpPr>
            <a:cxnSpLocks/>
          </p:cNvCxnSpPr>
          <p:nvPr/>
        </p:nvCxnSpPr>
        <p:spPr>
          <a:xfrm rot="-480000">
            <a:off x="682625" y="3176588"/>
            <a:ext cx="762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>
            <a:extLst>
              <a:ext uri="{FF2B5EF4-FFF2-40B4-BE49-F238E27FC236}">
                <a16:creationId xmlns:a16="http://schemas.microsoft.com/office/drawing/2014/main" id="{B7417420-7CF5-0FFF-39DB-9730E3CD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200" y="0"/>
            <a:ext cx="11607800" cy="9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E6AD74-C7DA-7202-8C06-71398F7BB209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D6E7DAFC-88A0-C58D-910E-F54434ACB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6100"/>
            <a:ext cx="878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μιας πολυσύχναστης παραλίας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10FBE08-3DC6-13B0-9FF3-D6CB33A736CC}"/>
              </a:ext>
            </a:extLst>
          </p:cNvPr>
          <p:cNvCxnSpPr>
            <a:cxnSpLocks/>
          </p:cNvCxnSpPr>
          <p:nvPr/>
        </p:nvCxnSpPr>
        <p:spPr>
          <a:xfrm rot="-480000">
            <a:off x="835025" y="2462213"/>
            <a:ext cx="762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E28F5D-1BF1-45AB-46B7-D032110E9925}"/>
              </a:ext>
            </a:extLst>
          </p:cNvPr>
          <p:cNvCxnSpPr>
            <a:cxnSpLocks/>
          </p:cNvCxnSpPr>
          <p:nvPr/>
        </p:nvCxnSpPr>
        <p:spPr>
          <a:xfrm rot="-480000">
            <a:off x="1063625" y="4111625"/>
            <a:ext cx="762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ands holding a tablet with a screen&#10;&#10;Description automatically generated">
            <a:extLst>
              <a:ext uri="{FF2B5EF4-FFF2-40B4-BE49-F238E27FC236}">
                <a16:creationId xmlns:a16="http://schemas.microsoft.com/office/drawing/2014/main" id="{928C4BA9-94EF-2189-BEDF-0EBD87E18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76200"/>
            <a:ext cx="11887200" cy="925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F0EAB4-091D-FBD4-AE9D-183094AEB8BF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0" name="TextBox 1">
            <a:extLst>
              <a:ext uri="{FF2B5EF4-FFF2-40B4-BE49-F238E27FC236}">
                <a16:creationId xmlns:a16="http://schemas.microsoft.com/office/drawing/2014/main" id="{6926F53E-0C43-A84B-90CD-71256E120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6100"/>
            <a:ext cx="878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μιας πολυσύχναστης παραλίας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7FE1EC0-DEA6-ED67-2CF9-DD7242BABCA0}"/>
              </a:ext>
            </a:extLst>
          </p:cNvPr>
          <p:cNvCxnSpPr>
            <a:cxnSpLocks/>
          </p:cNvCxnSpPr>
          <p:nvPr/>
        </p:nvCxnSpPr>
        <p:spPr>
          <a:xfrm rot="-480000">
            <a:off x="835025" y="2386013"/>
            <a:ext cx="762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D35902-AAB3-9DB9-AC40-B1B7E7768620}"/>
              </a:ext>
            </a:extLst>
          </p:cNvPr>
          <p:cNvCxnSpPr>
            <a:cxnSpLocks/>
          </p:cNvCxnSpPr>
          <p:nvPr/>
        </p:nvCxnSpPr>
        <p:spPr>
          <a:xfrm rot="-480000">
            <a:off x="987425" y="3376613"/>
            <a:ext cx="762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nds holding a tablet with a map on it&#10;&#10;Description automatically generated">
            <a:extLst>
              <a:ext uri="{FF2B5EF4-FFF2-40B4-BE49-F238E27FC236}">
                <a16:creationId xmlns:a16="http://schemas.microsoft.com/office/drawing/2014/main" id="{A047A110-4634-6FDF-7818-BDE5B6C1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1811000" cy="9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66FE39-11B1-6611-7E23-39A046482B92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4" name="TextBox 1">
            <a:extLst>
              <a:ext uri="{FF2B5EF4-FFF2-40B4-BE49-F238E27FC236}">
                <a16:creationId xmlns:a16="http://schemas.microsoft.com/office/drawing/2014/main" id="{5A9B700E-CA37-FB51-1477-A3508D29F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6100"/>
            <a:ext cx="8270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μιας πολυσύχναστης παραλίας (μέσω 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εφαρμογής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E3F68C-597A-6784-61A7-526D93401979}"/>
              </a:ext>
            </a:extLst>
          </p:cNvPr>
          <p:cNvSpPr/>
          <p:nvPr/>
        </p:nvSpPr>
        <p:spPr>
          <a:xfrm>
            <a:off x="188913" y="381000"/>
            <a:ext cx="8726487" cy="6858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7" name="TextBox 1">
            <a:extLst>
              <a:ext uri="{FF2B5EF4-FFF2-40B4-BE49-F238E27FC236}">
                <a16:creationId xmlns:a16="http://schemas.microsoft.com/office/drawing/2014/main" id="{46C50D7C-EA8F-1417-C23E-4B3116685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6100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Παρουσίαση κάλυψης π</a:t>
            </a:r>
            <a:r>
              <a:rPr lang="en-US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l-GR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λυσύχναστων παραλιών ανά Δήμο </a:t>
            </a:r>
            <a:r>
              <a:rPr lang="el-GR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(μέσω </a:t>
            </a:r>
            <a:r>
              <a:rPr lang="en-US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web </a:t>
            </a:r>
            <a:r>
              <a:rPr lang="el-GR" altLang="en-US" sz="1200" b="1">
                <a:solidFill>
                  <a:schemeClr val="bg1"/>
                </a:solidFill>
                <a:latin typeface="Arial" panose="020B0604020202020204" pitchFamily="34" charset="0"/>
              </a:rPr>
              <a:t>εφαρμογής)</a:t>
            </a:r>
            <a:endParaRPr lang="en-US" altLang="en-US" sz="1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268" name="Picture 6" descr="A person using a computer&#10;&#10;Description automatically generated">
            <a:extLst>
              <a:ext uri="{FF2B5EF4-FFF2-40B4-BE49-F238E27FC236}">
                <a16:creationId xmlns:a16="http://schemas.microsoft.com/office/drawing/2014/main" id="{C90D99DF-9247-4DD7-5834-0180FE5C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r="12727" b="10670"/>
          <a:stretch>
            <a:fillRect/>
          </a:stretch>
        </p:blipFill>
        <p:spPr bwMode="auto">
          <a:xfrm>
            <a:off x="188913" y="1241425"/>
            <a:ext cx="8726487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6276</TotalTime>
  <Words>648</Words>
  <Application>Microsoft Office PowerPoint</Application>
  <PresentationFormat>Προβολή στην οθόνη (4:3)</PresentationFormat>
  <Paragraphs>152</Paragraphs>
  <Slides>47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48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Παρατηρητήριο Ατυχημάτων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Safe Water Sports</dc:creator>
  <cp:lastModifiedBy>Zoi Gaiti</cp:lastModifiedBy>
  <cp:revision>533</cp:revision>
  <dcterms:created xsi:type="dcterms:W3CDTF">2017-01-18T11:29:28Z</dcterms:created>
  <dcterms:modified xsi:type="dcterms:W3CDTF">2024-05-15T12:11:37Z</dcterms:modified>
</cp:coreProperties>
</file>